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8" r:id="rId5"/>
    <p:sldId id="262" r:id="rId6"/>
    <p:sldId id="258" r:id="rId7"/>
    <p:sldId id="263" r:id="rId8"/>
    <p:sldId id="260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61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5" r:id="rId2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0" d="100"/>
          <a:sy n="30" d="100"/>
        </p:scale>
        <p:origin x="2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84634" y="374723"/>
            <a:ext cx="12934830" cy="170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1477" y="3892940"/>
            <a:ext cx="15941145" cy="260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spring-5-faq" TargetMode="External"/><Relationship Id="rId2" Type="http://schemas.openxmlformats.org/officeDocument/2006/relationships/hyperlink" Target="http://www.luv2code.com/spring-5-whats-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uv2code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Course</a:t>
            </a:r>
            <a:r>
              <a:rPr spc="-480" dirty="0"/>
              <a:t> </a:t>
            </a:r>
            <a:r>
              <a:rPr spc="-225" dirty="0"/>
              <a:t>Introduction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32405" y="2471129"/>
            <a:ext cx="16439515" cy="8303895"/>
            <a:chOff x="1832405" y="2471129"/>
            <a:chExt cx="16439515" cy="8303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8997" y="2565366"/>
              <a:ext cx="16146105" cy="7926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240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4552" y="3046754"/>
            <a:ext cx="17435195" cy="1214120"/>
            <a:chOff x="1334552" y="3046754"/>
            <a:chExt cx="17435195" cy="1214120"/>
          </a:xfrm>
        </p:grpSpPr>
        <p:sp>
          <p:nvSpPr>
            <p:cNvPr id="3" name="object 3"/>
            <p:cNvSpPr/>
            <p:nvPr/>
          </p:nvSpPr>
          <p:spPr>
            <a:xfrm>
              <a:off x="1684279" y="3671933"/>
              <a:ext cx="976630" cy="0"/>
            </a:xfrm>
            <a:custGeom>
              <a:avLst/>
              <a:gdLst/>
              <a:ahLst/>
              <a:cxnLst/>
              <a:rect l="l" t="t" r="r" b="b"/>
              <a:pathLst>
                <a:path w="976630">
                  <a:moveTo>
                    <a:pt x="0" y="0"/>
                  </a:moveTo>
                  <a:lnTo>
                    <a:pt x="976535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34552" y="347089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402081" y="0"/>
                  </a:moveTo>
                  <a:lnTo>
                    <a:pt x="0" y="201040"/>
                  </a:lnTo>
                  <a:lnTo>
                    <a:pt x="402081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5524" y="3671933"/>
              <a:ext cx="1649730" cy="0"/>
            </a:xfrm>
            <a:custGeom>
              <a:avLst/>
              <a:gdLst/>
              <a:ahLst/>
              <a:cxnLst/>
              <a:rect l="l" t="t" r="r" b="b"/>
              <a:pathLst>
                <a:path w="1649729">
                  <a:moveTo>
                    <a:pt x="0" y="0"/>
                  </a:moveTo>
                  <a:lnTo>
                    <a:pt x="1649626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13169" y="3083290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19859" y="3671933"/>
              <a:ext cx="1759585" cy="0"/>
            </a:xfrm>
            <a:custGeom>
              <a:avLst/>
              <a:gdLst/>
              <a:ahLst/>
              <a:cxnLst/>
              <a:rect l="l" t="t" r="r" b="b"/>
              <a:pathLst>
                <a:path w="1759585">
                  <a:moveTo>
                    <a:pt x="0" y="0"/>
                  </a:moveTo>
                  <a:lnTo>
                    <a:pt x="1759097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67504" y="304675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83665" y="3671933"/>
              <a:ext cx="2455545" cy="0"/>
            </a:xfrm>
            <a:custGeom>
              <a:avLst/>
              <a:gdLst/>
              <a:ahLst/>
              <a:cxnLst/>
              <a:rect l="l" t="t" r="r" b="b"/>
              <a:pathLst>
                <a:path w="2455545">
                  <a:moveTo>
                    <a:pt x="0" y="0"/>
                  </a:moveTo>
                  <a:lnTo>
                    <a:pt x="2455524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1311" y="3083290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3898" y="3671933"/>
              <a:ext cx="2397125" cy="0"/>
            </a:xfrm>
            <a:custGeom>
              <a:avLst/>
              <a:gdLst/>
              <a:ahLst/>
              <a:cxnLst/>
              <a:rect l="l" t="t" r="r" b="b"/>
              <a:pathLst>
                <a:path w="2397125">
                  <a:moveTo>
                    <a:pt x="0" y="0"/>
                  </a:moveTo>
                  <a:lnTo>
                    <a:pt x="2396520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91544" y="304675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45127" y="3671933"/>
              <a:ext cx="2817495" cy="0"/>
            </a:xfrm>
            <a:custGeom>
              <a:avLst/>
              <a:gdLst/>
              <a:ahLst/>
              <a:cxnLst/>
              <a:rect l="l" t="t" r="r" b="b"/>
              <a:pathLst>
                <a:path w="2817494">
                  <a:moveTo>
                    <a:pt x="0" y="0"/>
                  </a:moveTo>
                  <a:lnTo>
                    <a:pt x="2817003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92773" y="304675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66840" y="3671933"/>
              <a:ext cx="3432810" cy="0"/>
            </a:xfrm>
            <a:custGeom>
              <a:avLst/>
              <a:gdLst/>
              <a:ahLst/>
              <a:cxnLst/>
              <a:rect l="l" t="t" r="r" b="b"/>
              <a:pathLst>
                <a:path w="3432809">
                  <a:moveTo>
                    <a:pt x="0" y="0"/>
                  </a:moveTo>
                  <a:lnTo>
                    <a:pt x="3432597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14485" y="3083290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04145" y="3671933"/>
              <a:ext cx="516255" cy="0"/>
            </a:xfrm>
            <a:custGeom>
              <a:avLst/>
              <a:gdLst/>
              <a:ahLst/>
              <a:cxnLst/>
              <a:rect l="l" t="t" r="r" b="b"/>
              <a:pathLst>
                <a:path w="516255">
                  <a:moveTo>
                    <a:pt x="0" y="0"/>
                  </a:moveTo>
                  <a:lnTo>
                    <a:pt x="515676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67461" y="347089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51791" y="3083290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89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55765" y="4353659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2001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19583" y="4395542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2003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74479" y="4353659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2006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77020" y="4353659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2009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98398" y="4395542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2013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50134" y="4374600"/>
            <a:ext cx="18078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i="1" spc="5" dirty="0">
                <a:latin typeface="Arial"/>
                <a:cs typeface="Arial"/>
              </a:rPr>
              <a:t>2016/2017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87239" y="2458428"/>
            <a:ext cx="1231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latin typeface="Arial"/>
                <a:cs typeface="Arial"/>
              </a:rPr>
              <a:t>J2EE</a:t>
            </a:r>
            <a:r>
              <a:rPr sz="2300" b="1" spc="-8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1.2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1056" y="2458428"/>
            <a:ext cx="1231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latin typeface="Arial"/>
                <a:cs typeface="Arial"/>
              </a:rPr>
              <a:t>J2EE</a:t>
            </a:r>
            <a:r>
              <a:rPr sz="2300" b="1" spc="-8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1.3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4874" y="2458428"/>
            <a:ext cx="1231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latin typeface="Arial"/>
                <a:cs typeface="Arial"/>
              </a:rPr>
              <a:t>J2EE</a:t>
            </a:r>
            <a:r>
              <a:rPr sz="2300" b="1" spc="-8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1.4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96474" y="2458428"/>
            <a:ext cx="139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Java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EE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5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9015" y="2458428"/>
            <a:ext cx="139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Java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EE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6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651805" y="2458428"/>
            <a:ext cx="139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Java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EE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7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70023" y="2458428"/>
            <a:ext cx="13620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dirty="0">
                <a:latin typeface="Arial"/>
                <a:cs typeface="Arial"/>
              </a:rPr>
              <a:t>Java</a:t>
            </a:r>
            <a:r>
              <a:rPr sz="2300" i="1" spc="-35" dirty="0">
                <a:latin typeface="Arial"/>
                <a:cs typeface="Arial"/>
              </a:rPr>
              <a:t> </a:t>
            </a:r>
            <a:r>
              <a:rPr sz="2300" i="1" spc="5" dirty="0">
                <a:latin typeface="Arial"/>
                <a:cs typeface="Arial"/>
              </a:rPr>
              <a:t>EE</a:t>
            </a:r>
            <a:r>
              <a:rPr sz="2300" i="1" spc="-3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8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2445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20" dirty="0">
                <a:latin typeface="Times New Roman"/>
                <a:cs typeface="Times New Roman"/>
              </a:rPr>
              <a:t>Releas</a:t>
            </a:r>
            <a:r>
              <a:rPr sz="6500" spc="245" dirty="0">
                <a:latin typeface="Times New Roman"/>
                <a:cs typeface="Times New Roman"/>
              </a:rPr>
              <a:t>e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30" dirty="0">
                <a:latin typeface="Times New Roman"/>
                <a:cs typeface="Times New Roman"/>
              </a:rPr>
              <a:t>T</a:t>
            </a:r>
            <a:r>
              <a:rPr sz="6500" spc="204" dirty="0">
                <a:latin typeface="Times New Roman"/>
                <a:cs typeface="Times New Roman"/>
              </a:rPr>
              <a:t>imeline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34552" y="7438314"/>
            <a:ext cx="17435195" cy="1863725"/>
            <a:chOff x="1334552" y="7438314"/>
            <a:chExt cx="17435195" cy="1863725"/>
          </a:xfrm>
        </p:grpSpPr>
        <p:sp>
          <p:nvSpPr>
            <p:cNvPr id="35" name="object 35"/>
            <p:cNvSpPr/>
            <p:nvPr/>
          </p:nvSpPr>
          <p:spPr>
            <a:xfrm>
              <a:off x="1684279" y="8726713"/>
              <a:ext cx="5305425" cy="0"/>
            </a:xfrm>
            <a:custGeom>
              <a:avLst/>
              <a:gdLst/>
              <a:ahLst/>
              <a:cxnLst/>
              <a:rect l="l" t="t" r="r" b="b"/>
              <a:pathLst>
                <a:path w="5305425">
                  <a:moveTo>
                    <a:pt x="0" y="0"/>
                  </a:moveTo>
                  <a:lnTo>
                    <a:pt x="5305284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4552" y="852567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90">
                  <a:moveTo>
                    <a:pt x="402081" y="0"/>
                  </a:moveTo>
                  <a:lnTo>
                    <a:pt x="0" y="201040"/>
                  </a:lnTo>
                  <a:lnTo>
                    <a:pt x="402081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94272" y="8726713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16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41918" y="8124369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43898" y="8726713"/>
              <a:ext cx="5318760" cy="0"/>
            </a:xfrm>
            <a:custGeom>
              <a:avLst/>
              <a:gdLst/>
              <a:ahLst/>
              <a:cxnLst/>
              <a:rect l="l" t="t" r="r" b="b"/>
              <a:pathLst>
                <a:path w="5318759">
                  <a:moveTo>
                    <a:pt x="0" y="0"/>
                  </a:moveTo>
                  <a:lnTo>
                    <a:pt x="2396520" y="0"/>
                  </a:lnTo>
                </a:path>
                <a:path w="5318759">
                  <a:moveTo>
                    <a:pt x="2501229" y="0"/>
                  </a:moveTo>
                  <a:lnTo>
                    <a:pt x="5318232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392773" y="8106102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366840" y="8726713"/>
              <a:ext cx="2435860" cy="0"/>
            </a:xfrm>
            <a:custGeom>
              <a:avLst/>
              <a:gdLst/>
              <a:ahLst/>
              <a:cxnLst/>
              <a:rect l="l" t="t" r="r" b="b"/>
              <a:pathLst>
                <a:path w="2435859">
                  <a:moveTo>
                    <a:pt x="0" y="0"/>
                  </a:moveTo>
                  <a:lnTo>
                    <a:pt x="2435507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314485" y="8124369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907055" y="8726713"/>
              <a:ext cx="1513205" cy="0"/>
            </a:xfrm>
            <a:custGeom>
              <a:avLst/>
              <a:gdLst/>
              <a:ahLst/>
              <a:cxnLst/>
              <a:rect l="l" t="t" r="r" b="b"/>
              <a:pathLst>
                <a:path w="1513205">
                  <a:moveTo>
                    <a:pt x="0" y="0"/>
                  </a:moveTo>
                  <a:lnTo>
                    <a:pt x="1512766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367461" y="852567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854700" y="8124369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91544" y="8106102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11915" y="7438314"/>
              <a:ext cx="2170430" cy="932180"/>
            </a:xfrm>
            <a:custGeom>
              <a:avLst/>
              <a:gdLst/>
              <a:ahLst/>
              <a:cxnLst/>
              <a:rect l="l" t="t" r="r" b="b"/>
              <a:pathLst>
                <a:path w="2170429" h="932179">
                  <a:moveTo>
                    <a:pt x="1956307" y="0"/>
                  </a:moveTo>
                  <a:lnTo>
                    <a:pt x="214628" y="0"/>
                  </a:lnTo>
                  <a:lnTo>
                    <a:pt x="173285" y="163"/>
                  </a:lnTo>
                  <a:lnTo>
                    <a:pt x="113204" y="4417"/>
                  </a:lnTo>
                  <a:lnTo>
                    <a:pt x="62711" y="23094"/>
                  </a:lnTo>
                  <a:lnTo>
                    <a:pt x="23094" y="62711"/>
                  </a:lnTo>
                  <a:lnTo>
                    <a:pt x="4415" y="113204"/>
                  </a:lnTo>
                  <a:lnTo>
                    <a:pt x="162" y="173285"/>
                  </a:lnTo>
                  <a:lnTo>
                    <a:pt x="0" y="213678"/>
                  </a:lnTo>
                  <a:lnTo>
                    <a:pt x="3" y="718194"/>
                  </a:lnTo>
                  <a:lnTo>
                    <a:pt x="177" y="758987"/>
                  </a:lnTo>
                  <a:lnTo>
                    <a:pt x="4421" y="818682"/>
                  </a:lnTo>
                  <a:lnTo>
                    <a:pt x="23094" y="869160"/>
                  </a:lnTo>
                  <a:lnTo>
                    <a:pt x="62711" y="908777"/>
                  </a:lnTo>
                  <a:lnTo>
                    <a:pt x="113189" y="927455"/>
                  </a:lnTo>
                  <a:lnTo>
                    <a:pt x="172885" y="931709"/>
                  </a:lnTo>
                  <a:lnTo>
                    <a:pt x="213678" y="931873"/>
                  </a:lnTo>
                  <a:lnTo>
                    <a:pt x="1955358" y="931873"/>
                  </a:lnTo>
                  <a:lnTo>
                    <a:pt x="1996700" y="931709"/>
                  </a:lnTo>
                  <a:lnTo>
                    <a:pt x="2056781" y="927455"/>
                  </a:lnTo>
                  <a:lnTo>
                    <a:pt x="2107274" y="908777"/>
                  </a:lnTo>
                  <a:lnTo>
                    <a:pt x="2146891" y="869160"/>
                  </a:lnTo>
                  <a:lnTo>
                    <a:pt x="2165570" y="818667"/>
                  </a:lnTo>
                  <a:lnTo>
                    <a:pt x="2169824" y="758586"/>
                  </a:lnTo>
                  <a:lnTo>
                    <a:pt x="2169986" y="718194"/>
                  </a:lnTo>
                  <a:lnTo>
                    <a:pt x="2169982" y="213678"/>
                  </a:lnTo>
                  <a:lnTo>
                    <a:pt x="2169808" y="172885"/>
                  </a:lnTo>
                  <a:lnTo>
                    <a:pt x="2165565" y="113189"/>
                  </a:lnTo>
                  <a:lnTo>
                    <a:pt x="2146891" y="62711"/>
                  </a:lnTo>
                  <a:lnTo>
                    <a:pt x="2107274" y="23094"/>
                  </a:lnTo>
                  <a:lnTo>
                    <a:pt x="2056796" y="4417"/>
                  </a:lnTo>
                  <a:lnTo>
                    <a:pt x="1997101" y="163"/>
                  </a:lnTo>
                  <a:lnTo>
                    <a:pt x="195630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877020" y="9411096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2009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67603" y="7515866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3.0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798398" y="9432039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2013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3630864" y="7494924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4.0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892575" y="9432039"/>
            <a:ext cx="19316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Mar</a:t>
            </a:r>
            <a:r>
              <a:rPr sz="2950" spc="-80" dirty="0">
                <a:latin typeface="Arial Black"/>
                <a:cs typeface="Arial Black"/>
              </a:rPr>
              <a:t> </a:t>
            </a:r>
            <a:r>
              <a:rPr sz="2950" spc="10" dirty="0">
                <a:latin typeface="Arial Black"/>
                <a:cs typeface="Arial Black"/>
              </a:rPr>
              <a:t>2016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133405" y="7494924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4.3</a:t>
            </a:r>
            <a:endParaRPr sz="2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531603" y="9432039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2004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22185" y="7494924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1.0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74479" y="9411096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2006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65061" y="7515866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2.0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1879" y="4968417"/>
            <a:ext cx="2170430" cy="932180"/>
          </a:xfrm>
          <a:custGeom>
            <a:avLst/>
            <a:gdLst/>
            <a:ahLst/>
            <a:cxnLst/>
            <a:rect l="l" t="t" r="r" b="b"/>
            <a:pathLst>
              <a:path w="2170430" h="932179">
                <a:moveTo>
                  <a:pt x="1956307" y="0"/>
                </a:moveTo>
                <a:lnTo>
                  <a:pt x="214628" y="0"/>
                </a:lnTo>
                <a:lnTo>
                  <a:pt x="173285" y="163"/>
                </a:lnTo>
                <a:lnTo>
                  <a:pt x="113204" y="4417"/>
                </a:lnTo>
                <a:lnTo>
                  <a:pt x="62711" y="23094"/>
                </a:lnTo>
                <a:lnTo>
                  <a:pt x="23094" y="62711"/>
                </a:lnTo>
                <a:lnTo>
                  <a:pt x="4415" y="113204"/>
                </a:lnTo>
                <a:lnTo>
                  <a:pt x="162" y="173285"/>
                </a:lnTo>
                <a:lnTo>
                  <a:pt x="0" y="213677"/>
                </a:lnTo>
                <a:lnTo>
                  <a:pt x="3" y="718193"/>
                </a:lnTo>
                <a:lnTo>
                  <a:pt x="177" y="758986"/>
                </a:lnTo>
                <a:lnTo>
                  <a:pt x="4421" y="818682"/>
                </a:lnTo>
                <a:lnTo>
                  <a:pt x="23094" y="869160"/>
                </a:lnTo>
                <a:lnTo>
                  <a:pt x="62711" y="908777"/>
                </a:lnTo>
                <a:lnTo>
                  <a:pt x="113189" y="927454"/>
                </a:lnTo>
                <a:lnTo>
                  <a:pt x="172885" y="931708"/>
                </a:lnTo>
                <a:lnTo>
                  <a:pt x="213678" y="931872"/>
                </a:lnTo>
                <a:lnTo>
                  <a:pt x="1955358" y="931872"/>
                </a:lnTo>
                <a:lnTo>
                  <a:pt x="1996700" y="931708"/>
                </a:lnTo>
                <a:lnTo>
                  <a:pt x="2056781" y="927454"/>
                </a:lnTo>
                <a:lnTo>
                  <a:pt x="2107275" y="908777"/>
                </a:lnTo>
                <a:lnTo>
                  <a:pt x="2146891" y="869160"/>
                </a:lnTo>
                <a:lnTo>
                  <a:pt x="2165570" y="818667"/>
                </a:lnTo>
                <a:lnTo>
                  <a:pt x="2169824" y="758586"/>
                </a:lnTo>
                <a:lnTo>
                  <a:pt x="2169986" y="718193"/>
                </a:lnTo>
                <a:lnTo>
                  <a:pt x="2169982" y="213677"/>
                </a:lnTo>
                <a:lnTo>
                  <a:pt x="2169808" y="172884"/>
                </a:lnTo>
                <a:lnTo>
                  <a:pt x="2165565" y="113189"/>
                </a:lnTo>
                <a:lnTo>
                  <a:pt x="2146891" y="62711"/>
                </a:lnTo>
                <a:lnTo>
                  <a:pt x="2107275" y="23094"/>
                </a:lnTo>
                <a:lnTo>
                  <a:pt x="2056796" y="4417"/>
                </a:lnTo>
                <a:lnTo>
                  <a:pt x="1997101" y="163"/>
                </a:lnTo>
                <a:lnTo>
                  <a:pt x="1956307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84140" y="4395542"/>
            <a:ext cx="2644140" cy="12738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24965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1999</a:t>
            </a:r>
            <a:endParaRPr sz="2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30"/>
              </a:spcBef>
            </a:pPr>
            <a:r>
              <a:rPr sz="2950" spc="-20" dirty="0">
                <a:solidFill>
                  <a:srgbClr val="FFFFFF"/>
                </a:solidFill>
                <a:latin typeface="Arial Black"/>
                <a:cs typeface="Arial Black"/>
              </a:rPr>
              <a:t>Java</a:t>
            </a:r>
            <a:r>
              <a:rPr sz="2950" spc="-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Black"/>
                <a:cs typeface="Arial Black"/>
              </a:rPr>
              <a:t>EE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25405" y="7662458"/>
            <a:ext cx="1344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FFFFFF"/>
                </a:solidFill>
                <a:latin typeface="Arial Black"/>
                <a:cs typeface="Arial Black"/>
              </a:rPr>
              <a:t>Sp</a:t>
            </a:r>
            <a:r>
              <a:rPr sz="295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950" spc="10" dirty="0">
                <a:solidFill>
                  <a:srgbClr val="FFFFFF"/>
                </a:solidFill>
                <a:latin typeface="Arial Black"/>
                <a:cs typeface="Arial Black"/>
              </a:rPr>
              <a:t>ing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1768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5" dirty="0">
                <a:latin typeface="Times New Roman"/>
                <a:cs typeface="Times New Roman"/>
              </a:rPr>
              <a:t>Wha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Shoul</a:t>
            </a:r>
            <a:r>
              <a:rPr sz="6500" spc="440" dirty="0">
                <a:latin typeface="Times New Roman"/>
                <a:cs typeface="Times New Roman"/>
              </a:rPr>
              <a:t>d</a:t>
            </a:r>
            <a:r>
              <a:rPr sz="6500" spc="-725" dirty="0">
                <a:latin typeface="Times New Roman"/>
                <a:cs typeface="Times New Roman"/>
              </a:rPr>
              <a:t> </a:t>
            </a:r>
            <a:r>
              <a:rPr sz="6500" spc="-1050" dirty="0">
                <a:latin typeface="Times New Roman"/>
                <a:cs typeface="Times New Roman"/>
              </a:rPr>
              <a:t>Y</a:t>
            </a:r>
            <a:r>
              <a:rPr sz="6500" spc="220" dirty="0">
                <a:latin typeface="Times New Roman"/>
                <a:cs typeface="Times New Roman"/>
              </a:rPr>
              <a:t>o</a:t>
            </a:r>
            <a:r>
              <a:rPr sz="6500" spc="395" dirty="0">
                <a:latin typeface="Times New Roman"/>
                <a:cs typeface="Times New Roman"/>
              </a:rPr>
              <a:t>u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80" dirty="0">
                <a:latin typeface="Times New Roman"/>
                <a:cs typeface="Times New Roman"/>
              </a:rPr>
              <a:t>Do?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139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92443"/>
            <a:ext cx="16319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Sp</a:t>
            </a:r>
            <a:r>
              <a:rPr sz="4250" spc="10" dirty="0">
                <a:latin typeface="Palatino Linotype"/>
                <a:cs typeface="Palatino Linotype"/>
              </a:rPr>
              <a:t>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97772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856261"/>
            <a:ext cx="18605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8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EE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35"/>
              </a:spcBef>
            </a:pPr>
            <a:r>
              <a:rPr spc="-245" dirty="0"/>
              <a:t>UPDATE</a:t>
            </a:r>
            <a:r>
              <a:rPr spc="-380" dirty="0"/>
              <a:t> </a:t>
            </a:r>
            <a:r>
              <a:rPr spc="10" dirty="0"/>
              <a:t>-</a:t>
            </a:r>
            <a:r>
              <a:rPr spc="-375" dirty="0"/>
              <a:t> </a:t>
            </a:r>
            <a:r>
              <a:rPr spc="-140" dirty="0"/>
              <a:t>Spring</a:t>
            </a:r>
            <a:r>
              <a:rPr spc="-375" dirty="0"/>
              <a:t> </a:t>
            </a:r>
            <a:r>
              <a:rPr spc="15" dirty="0"/>
              <a:t>5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826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Times New Roman"/>
                <a:cs typeface="Times New Roman"/>
              </a:rPr>
              <a:t>Sprin</a:t>
            </a:r>
            <a:r>
              <a:rPr sz="6500" spc="325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Releas</a:t>
            </a:r>
            <a:r>
              <a:rPr sz="6500" spc="245" dirty="0">
                <a:latin typeface="Times New Roman"/>
                <a:cs typeface="Times New Roman"/>
              </a:rPr>
              <a:t>e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30" dirty="0">
                <a:latin typeface="Times New Roman"/>
                <a:cs typeface="Times New Roman"/>
              </a:rPr>
              <a:t>T</a:t>
            </a:r>
            <a:r>
              <a:rPr sz="6500" spc="204" dirty="0">
                <a:latin typeface="Times New Roman"/>
                <a:cs typeface="Times New Roman"/>
              </a:rPr>
              <a:t>imelin</a:t>
            </a:r>
            <a:r>
              <a:rPr sz="6500" spc="34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85" dirty="0">
                <a:latin typeface="Times New Roman"/>
                <a:cs typeface="Times New Roman"/>
              </a:rPr>
              <a:t>UP</a:t>
            </a:r>
            <a:r>
              <a:rPr sz="6500" spc="135" dirty="0">
                <a:latin typeface="Times New Roman"/>
                <a:cs typeface="Times New Roman"/>
              </a:rPr>
              <a:t>D</a:t>
            </a:r>
            <a:r>
              <a:rPr sz="6500" spc="-365" dirty="0">
                <a:latin typeface="Times New Roman"/>
                <a:cs typeface="Times New Roman"/>
              </a:rPr>
              <a:t>A</a:t>
            </a:r>
            <a:r>
              <a:rPr sz="6500" spc="290" dirty="0">
                <a:latin typeface="Times New Roman"/>
                <a:cs typeface="Times New Roman"/>
              </a:rPr>
              <a:t>TED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908" y="5680836"/>
            <a:ext cx="18472785" cy="1200785"/>
            <a:chOff x="638908" y="5680836"/>
            <a:chExt cx="18472785" cy="1200785"/>
          </a:xfrm>
        </p:grpSpPr>
        <p:sp>
          <p:nvSpPr>
            <p:cNvPr id="4" name="object 4"/>
            <p:cNvSpPr/>
            <p:nvPr/>
          </p:nvSpPr>
          <p:spPr>
            <a:xfrm>
              <a:off x="988636" y="6315149"/>
              <a:ext cx="1642110" cy="0"/>
            </a:xfrm>
            <a:custGeom>
              <a:avLst/>
              <a:gdLst/>
              <a:ahLst/>
              <a:cxnLst/>
              <a:rect l="l" t="t" r="r" b="b"/>
              <a:pathLst>
                <a:path w="1642110">
                  <a:moveTo>
                    <a:pt x="0" y="0"/>
                  </a:moveTo>
                  <a:lnTo>
                    <a:pt x="1641561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908" y="611410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402081" y="0"/>
                  </a:moveTo>
                  <a:lnTo>
                    <a:pt x="0" y="201040"/>
                  </a:lnTo>
                  <a:lnTo>
                    <a:pt x="402081" y="402081"/>
                  </a:lnTo>
                  <a:lnTo>
                    <a:pt x="402081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34906" y="6315149"/>
              <a:ext cx="1744980" cy="0"/>
            </a:xfrm>
            <a:custGeom>
              <a:avLst/>
              <a:gdLst/>
              <a:ahLst/>
              <a:cxnLst/>
              <a:rect l="l" t="t" r="r" b="b"/>
              <a:pathLst>
                <a:path w="1744979">
                  <a:moveTo>
                    <a:pt x="0" y="0"/>
                  </a:moveTo>
                  <a:lnTo>
                    <a:pt x="1744916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2551" y="569910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84531" y="6315149"/>
              <a:ext cx="4599940" cy="0"/>
            </a:xfrm>
            <a:custGeom>
              <a:avLst/>
              <a:gdLst/>
              <a:ahLst/>
              <a:cxnLst/>
              <a:rect l="l" t="t" r="r" b="b"/>
              <a:pathLst>
                <a:path w="4599940">
                  <a:moveTo>
                    <a:pt x="0" y="0"/>
                  </a:moveTo>
                  <a:lnTo>
                    <a:pt x="2396516" y="0"/>
                  </a:lnTo>
                </a:path>
                <a:path w="4599940">
                  <a:moveTo>
                    <a:pt x="2501225" y="0"/>
                  </a:moveTo>
                  <a:lnTo>
                    <a:pt x="4599399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3402" y="5680836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88639" y="6315149"/>
              <a:ext cx="2435860" cy="0"/>
            </a:xfrm>
            <a:custGeom>
              <a:avLst/>
              <a:gdLst/>
              <a:ahLst/>
              <a:cxnLst/>
              <a:rect l="l" t="t" r="r" b="b"/>
              <a:pathLst>
                <a:path w="2435859">
                  <a:moveTo>
                    <a:pt x="0" y="0"/>
                  </a:moveTo>
                  <a:lnTo>
                    <a:pt x="2435505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36285" y="569910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28854" y="6315149"/>
              <a:ext cx="3641090" cy="0"/>
            </a:xfrm>
            <a:custGeom>
              <a:avLst/>
              <a:gdLst/>
              <a:ahLst/>
              <a:cxnLst/>
              <a:rect l="l" t="t" r="r" b="b"/>
              <a:pathLst>
                <a:path w="3641090">
                  <a:moveTo>
                    <a:pt x="0" y="0"/>
                  </a:moveTo>
                  <a:lnTo>
                    <a:pt x="3640538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76500" y="569910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2177" y="5680836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74102" y="6315149"/>
              <a:ext cx="3187700" cy="0"/>
            </a:xfrm>
            <a:custGeom>
              <a:avLst/>
              <a:gdLst/>
              <a:ahLst/>
              <a:cxnLst/>
              <a:rect l="l" t="t" r="r" b="b"/>
              <a:pathLst>
                <a:path w="3187700">
                  <a:moveTo>
                    <a:pt x="0" y="0"/>
                  </a:moveTo>
                  <a:lnTo>
                    <a:pt x="3187459" y="0"/>
                  </a:lnTo>
                </a:path>
              </a:pathLst>
            </a:custGeom>
            <a:ln w="104708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09210" y="611410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521747" y="5703874"/>
              <a:ext cx="0" cy="1177290"/>
            </a:xfrm>
            <a:custGeom>
              <a:avLst/>
              <a:gdLst/>
              <a:ahLst/>
              <a:cxnLst/>
              <a:rect l="l" t="t" r="r" b="b"/>
              <a:pathLst>
                <a:path h="1177290">
                  <a:moveTo>
                    <a:pt x="0" y="1177284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A53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21132" y="6992322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2009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11714" y="5097091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3.0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20018" y="7002793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2013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52484" y="5076150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4.0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14195" y="7002793"/>
            <a:ext cx="19316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Mar</a:t>
            </a:r>
            <a:r>
              <a:rPr sz="2950" spc="-80" dirty="0">
                <a:latin typeface="Arial Black"/>
                <a:cs typeface="Arial Black"/>
              </a:rPr>
              <a:t> </a:t>
            </a:r>
            <a:r>
              <a:rPr sz="2950" spc="10" dirty="0">
                <a:latin typeface="Arial Black"/>
                <a:cs typeface="Arial Black"/>
              </a:rPr>
              <a:t>2016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55025" y="5076150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4.3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244" y="7002793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2004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6297" y="5076150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1.0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8590" y="6992322"/>
            <a:ext cx="10312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Arial Black"/>
                <a:cs typeface="Arial Black"/>
              </a:rPr>
              <a:t>2006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09173" y="5097091"/>
            <a:ext cx="1442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Spring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2.0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819339" y="6835258"/>
            <a:ext cx="34150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" dirty="0">
                <a:latin typeface="Arial Black"/>
                <a:cs typeface="Arial Black"/>
              </a:rPr>
              <a:t>Sep</a:t>
            </a:r>
            <a:r>
              <a:rPr sz="5250" spc="-70" dirty="0">
                <a:latin typeface="Arial Black"/>
                <a:cs typeface="Arial Black"/>
              </a:rPr>
              <a:t> </a:t>
            </a:r>
            <a:r>
              <a:rPr sz="5250" spc="15" dirty="0">
                <a:latin typeface="Arial Black"/>
                <a:cs typeface="Arial Black"/>
              </a:rPr>
              <a:t>2017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64879" y="4835319"/>
            <a:ext cx="27063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latin typeface="Arial"/>
                <a:cs typeface="Arial"/>
              </a:rPr>
              <a:t>Spring</a:t>
            </a:r>
            <a:r>
              <a:rPr sz="5250" b="1" spc="-75" dirty="0">
                <a:latin typeface="Arial"/>
                <a:cs typeface="Arial"/>
              </a:rPr>
              <a:t> </a:t>
            </a:r>
            <a:r>
              <a:rPr sz="5250" b="1" spc="10" dirty="0">
                <a:latin typeface="Arial"/>
                <a:cs typeface="Arial"/>
              </a:rPr>
              <a:t>5</a:t>
            </a:r>
            <a:endParaRPr sz="525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0615" y="3853965"/>
            <a:ext cx="4666203" cy="492760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7642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" dirty="0">
                <a:latin typeface="Times New Roman"/>
                <a:cs typeface="Times New Roman"/>
              </a:rPr>
              <a:t>What’s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10" dirty="0">
                <a:latin typeface="Times New Roman"/>
                <a:cs typeface="Times New Roman"/>
              </a:rPr>
              <a:t>New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in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5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290895"/>
            <a:ext cx="133584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minimum </a:t>
            </a:r>
            <a:r>
              <a:rPr sz="4250" dirty="0">
                <a:latin typeface="Palatino Linotype"/>
                <a:cs typeface="Palatino Linotype"/>
              </a:rPr>
              <a:t>requirements</a:t>
            </a:r>
            <a:r>
              <a:rPr sz="4250" spc="10" dirty="0">
                <a:latin typeface="Palatino Linotype"/>
                <a:cs typeface="Palatino Linotype"/>
              </a:rPr>
              <a:t> for</a:t>
            </a:r>
            <a:r>
              <a:rPr sz="4250" spc="15" dirty="0">
                <a:latin typeface="Palatino Linotype"/>
                <a:cs typeface="Palatino Linotype"/>
              </a:rPr>
              <a:t> Java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8 or</a:t>
            </a:r>
            <a:r>
              <a:rPr sz="4250" spc="10" dirty="0">
                <a:latin typeface="Palatino Linotype"/>
                <a:cs typeface="Palatino Linotype"/>
              </a:rPr>
              <a:t> higher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54712"/>
            <a:ext cx="161798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Deprecated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legacy</a:t>
            </a:r>
            <a:r>
              <a:rPr sz="4250" spc="10" dirty="0">
                <a:latin typeface="Palatino Linotype"/>
                <a:cs typeface="Palatino Linotype"/>
              </a:rPr>
              <a:t> integration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for: </a:t>
            </a:r>
            <a:r>
              <a:rPr sz="4250" spc="-30" dirty="0">
                <a:latin typeface="Palatino Linotype"/>
                <a:cs typeface="Palatino Linotype"/>
              </a:rPr>
              <a:t>Tiles,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95" dirty="0">
                <a:latin typeface="Palatino Linotype"/>
                <a:cs typeface="Palatino Linotype"/>
              </a:rPr>
              <a:t>Velocity,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Portlet, </a:t>
            </a:r>
            <a:r>
              <a:rPr sz="4250" spc="15" dirty="0">
                <a:latin typeface="Palatino Linotype"/>
                <a:cs typeface="Palatino Linotype"/>
              </a:rPr>
              <a:t>Guava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018529"/>
            <a:ext cx="148393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Upgraded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versions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Servlet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4.0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800380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932" y="7882347"/>
            <a:ext cx="1534921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Added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reactive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programming </a:t>
            </a:r>
            <a:r>
              <a:rPr sz="4250" spc="15" dirty="0">
                <a:latin typeface="Palatino Linotype"/>
                <a:cs typeface="Palatino Linotype"/>
              </a:rPr>
              <a:t>framework: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40" dirty="0">
                <a:latin typeface="Palatino Linotype"/>
                <a:cs typeface="Palatino Linotype"/>
              </a:rPr>
              <a:t>WebFlux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5022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" dirty="0">
                <a:latin typeface="Times New Roman"/>
                <a:cs typeface="Times New Roman"/>
              </a:rPr>
              <a:t>View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5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Release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70" dirty="0">
                <a:latin typeface="Times New Roman"/>
                <a:cs typeface="Times New Roman"/>
              </a:rPr>
              <a:t>Notes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08249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50560"/>
            <a:ext cx="55391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Release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Notes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708237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6950438"/>
            <a:ext cx="32905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-85" dirty="0">
                <a:latin typeface="Palatino Linotype"/>
                <a:cs typeface="Palatino Linotype"/>
              </a:rPr>
              <a:t>FAQ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7371" y="4188354"/>
            <a:ext cx="16970375" cy="1047115"/>
          </a:xfrm>
          <a:custGeom>
            <a:avLst/>
            <a:gdLst/>
            <a:ahLst/>
            <a:cxnLst/>
            <a:rect l="l" t="t" r="r" b="b"/>
            <a:pathLst>
              <a:path w="16970375" h="1047114">
                <a:moveTo>
                  <a:pt x="16730258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4" y="25950"/>
                </a:lnTo>
                <a:lnTo>
                  <a:pt x="25949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16729190" y="1047088"/>
                </a:lnTo>
                <a:lnTo>
                  <a:pt x="16775644" y="1046904"/>
                </a:lnTo>
                <a:lnTo>
                  <a:pt x="16843151" y="1042124"/>
                </a:lnTo>
                <a:lnTo>
                  <a:pt x="16899884" y="1021138"/>
                </a:lnTo>
                <a:lnTo>
                  <a:pt x="16944402" y="976623"/>
                </a:lnTo>
                <a:lnTo>
                  <a:pt x="16965392" y="919887"/>
                </a:lnTo>
                <a:lnTo>
                  <a:pt x="16970171" y="852828"/>
                </a:lnTo>
                <a:lnTo>
                  <a:pt x="16970355" y="806991"/>
                </a:lnTo>
                <a:lnTo>
                  <a:pt x="16970351" y="240097"/>
                </a:lnTo>
                <a:lnTo>
                  <a:pt x="16970171" y="194710"/>
                </a:lnTo>
                <a:lnTo>
                  <a:pt x="16965386" y="127184"/>
                </a:lnTo>
                <a:lnTo>
                  <a:pt x="16944402" y="70465"/>
                </a:lnTo>
                <a:lnTo>
                  <a:pt x="16899884" y="25950"/>
                </a:lnTo>
                <a:lnTo>
                  <a:pt x="16843168" y="4963"/>
                </a:lnTo>
                <a:lnTo>
                  <a:pt x="16776094" y="183"/>
                </a:lnTo>
                <a:lnTo>
                  <a:pt x="16730258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56818" y="4248950"/>
            <a:ext cx="126980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www.luv2code.com/spring-5-whats-new</a:t>
            </a:r>
            <a:endParaRPr sz="5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2406" y="8196855"/>
            <a:ext cx="17081500" cy="1047115"/>
          </a:xfrm>
          <a:custGeom>
            <a:avLst/>
            <a:gdLst/>
            <a:ahLst/>
            <a:cxnLst/>
            <a:rect l="l" t="t" r="r" b="b"/>
            <a:pathLst>
              <a:path w="17081500" h="1047115">
                <a:moveTo>
                  <a:pt x="16841103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57883" y="1470"/>
                </a:lnTo>
                <a:lnTo>
                  <a:pt x="127201" y="4963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5"/>
                </a:lnTo>
                <a:lnTo>
                  <a:pt x="1465" y="157884"/>
                </a:lnTo>
                <a:lnTo>
                  <a:pt x="0" y="240097"/>
                </a:lnTo>
                <a:lnTo>
                  <a:pt x="4" y="806992"/>
                </a:lnTo>
                <a:lnTo>
                  <a:pt x="183" y="852377"/>
                </a:lnTo>
                <a:lnTo>
                  <a:pt x="4967" y="919904"/>
                </a:lnTo>
                <a:lnTo>
                  <a:pt x="25949" y="976623"/>
                </a:lnTo>
                <a:lnTo>
                  <a:pt x="70464" y="1021139"/>
                </a:lnTo>
                <a:lnTo>
                  <a:pt x="127184" y="1042125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16840035" y="1047088"/>
                </a:lnTo>
                <a:lnTo>
                  <a:pt x="16886490" y="1046904"/>
                </a:lnTo>
                <a:lnTo>
                  <a:pt x="16954002" y="1042125"/>
                </a:lnTo>
                <a:lnTo>
                  <a:pt x="17010739" y="1021139"/>
                </a:lnTo>
                <a:lnTo>
                  <a:pt x="17055254" y="976623"/>
                </a:lnTo>
                <a:lnTo>
                  <a:pt x="17076242" y="919887"/>
                </a:lnTo>
                <a:lnTo>
                  <a:pt x="17081017" y="852828"/>
                </a:lnTo>
                <a:lnTo>
                  <a:pt x="17081201" y="806992"/>
                </a:lnTo>
                <a:lnTo>
                  <a:pt x="17081197" y="240097"/>
                </a:lnTo>
                <a:lnTo>
                  <a:pt x="17081017" y="194711"/>
                </a:lnTo>
                <a:lnTo>
                  <a:pt x="17076236" y="127185"/>
                </a:lnTo>
                <a:lnTo>
                  <a:pt x="17055254" y="70465"/>
                </a:lnTo>
                <a:lnTo>
                  <a:pt x="17010739" y="25950"/>
                </a:lnTo>
                <a:lnTo>
                  <a:pt x="16954018" y="4963"/>
                </a:lnTo>
                <a:lnTo>
                  <a:pt x="16886940" y="183"/>
                </a:lnTo>
                <a:lnTo>
                  <a:pt x="16841103" y="0"/>
                </a:lnTo>
                <a:close/>
              </a:path>
            </a:pathLst>
          </a:custGeom>
          <a:solidFill>
            <a:srgbClr val="594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34266" y="8259299"/>
            <a:ext cx="1027811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www.luv2code.com/spring-5-faq</a:t>
            </a:r>
            <a:endParaRPr sz="5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0322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5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04" dirty="0">
                <a:latin typeface="Times New Roman"/>
                <a:cs typeface="Times New Roman"/>
              </a:rPr>
              <a:t>and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this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course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4215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620696"/>
            <a:ext cx="146615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All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examples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 course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work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60597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484514"/>
            <a:ext cx="127387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videos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cover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r>
              <a:rPr sz="4250" dirty="0">
                <a:latin typeface="Palatino Linotype"/>
                <a:cs typeface="Palatino Linotype"/>
              </a:rPr>
              <a:t> specific</a:t>
            </a:r>
            <a:r>
              <a:rPr sz="4250" spc="5" dirty="0">
                <a:latin typeface="Palatino Linotype"/>
                <a:cs typeface="Palatino Linotype"/>
              </a:rPr>
              <a:t> features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0785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Times New Roman"/>
                <a:cs typeface="Times New Roman"/>
              </a:rPr>
              <a:t>What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70" dirty="0">
                <a:latin typeface="Times New Roman"/>
                <a:cs typeface="Times New Roman"/>
              </a:rPr>
              <a:t>about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4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490" dirty="0">
                <a:latin typeface="Times New Roman"/>
                <a:cs typeface="Times New Roman"/>
              </a:rPr>
              <a:t>???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238540"/>
            <a:ext cx="16062325" cy="3885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1959" indent="-429895">
              <a:lnSpc>
                <a:spcPct val="100000"/>
              </a:lnSpc>
              <a:spcBef>
                <a:spcPts val="10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41325" algn="l"/>
                <a:tab pos="442595" algn="l"/>
              </a:tabLst>
            </a:pPr>
            <a:r>
              <a:rPr sz="3950" dirty="0">
                <a:latin typeface="Palatino Linotype"/>
                <a:cs typeface="Palatino Linotype"/>
              </a:rPr>
              <a:t>Some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of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you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may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have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projects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your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job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that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20" dirty="0">
                <a:latin typeface="Palatino Linotype"/>
                <a:cs typeface="Palatino Linotype"/>
              </a:rPr>
              <a:t>are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still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using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Spring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4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C86B9"/>
              </a:buClr>
              <a:buFont typeface="Trebuchet MS"/>
              <a:buChar char="•"/>
            </a:pPr>
            <a:endParaRPr sz="6000">
              <a:latin typeface="Palatino Linotype"/>
              <a:cs typeface="Palatino Linotype"/>
            </a:endParaRPr>
          </a:p>
          <a:p>
            <a:pPr marL="441959" indent="-429895">
              <a:lnSpc>
                <a:spcPct val="100000"/>
              </a:lnSpc>
              <a:spcBef>
                <a:spcPts val="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41325" algn="l"/>
                <a:tab pos="442595" algn="l"/>
              </a:tabLst>
            </a:pPr>
            <a:r>
              <a:rPr sz="3950" spc="5" dirty="0">
                <a:latin typeface="Palatino Linotype"/>
                <a:cs typeface="Palatino Linotype"/>
              </a:rPr>
              <a:t>No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worries,</a:t>
            </a:r>
            <a:r>
              <a:rPr sz="3950" dirty="0">
                <a:latin typeface="Palatino Linotype"/>
                <a:cs typeface="Palatino Linotype"/>
              </a:rPr>
              <a:t> you can </a:t>
            </a:r>
            <a:r>
              <a:rPr sz="3950" spc="-5" dirty="0">
                <a:latin typeface="Palatino Linotype"/>
                <a:cs typeface="Palatino Linotype"/>
              </a:rPr>
              <a:t>still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benefit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from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this course :-)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C86B9"/>
              </a:buClr>
              <a:buFont typeface="Trebuchet MS"/>
              <a:buChar char="•"/>
            </a:pPr>
            <a:endParaRPr sz="5950">
              <a:latin typeface="Palatino Linotype"/>
              <a:cs typeface="Palatino Linotype"/>
            </a:endParaRPr>
          </a:p>
          <a:p>
            <a:pPr marL="441959" indent="-429895">
              <a:lnSpc>
                <a:spcPct val="100000"/>
              </a:lnSpc>
              <a:buClr>
                <a:srgbClr val="5C86B9"/>
              </a:buClr>
              <a:buSzPct val="69620"/>
              <a:buFont typeface="Trebuchet MS"/>
              <a:buChar char="•"/>
              <a:tabLst>
                <a:tab pos="441325" algn="l"/>
                <a:tab pos="442595" algn="l"/>
              </a:tabLst>
            </a:pPr>
            <a:r>
              <a:rPr sz="3950" b="1" dirty="0">
                <a:latin typeface="Palatino Linotype"/>
                <a:cs typeface="Palatino Linotype"/>
              </a:rPr>
              <a:t>Majority of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the videos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in this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course </a:t>
            </a:r>
            <a:r>
              <a:rPr sz="3950" b="1" spc="-5" dirty="0">
                <a:latin typeface="Palatino Linotype"/>
                <a:cs typeface="Palatino Linotype"/>
              </a:rPr>
              <a:t>will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run on</a:t>
            </a:r>
            <a:r>
              <a:rPr sz="3950" b="1" spc="5" dirty="0">
                <a:latin typeface="Palatino Linotype"/>
                <a:cs typeface="Palatino Linotype"/>
              </a:rPr>
              <a:t> </a:t>
            </a:r>
            <a:r>
              <a:rPr sz="3950" b="1" dirty="0">
                <a:latin typeface="Palatino Linotype"/>
                <a:cs typeface="Palatino Linotype"/>
              </a:rPr>
              <a:t>Spring 4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7128443"/>
            <a:ext cx="83781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1959" indent="-429895">
              <a:lnSpc>
                <a:spcPct val="100000"/>
              </a:lnSpc>
              <a:spcBef>
                <a:spcPts val="10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41325" algn="l"/>
                <a:tab pos="442595" algn="l"/>
              </a:tabLst>
            </a:pPr>
            <a:r>
              <a:rPr sz="3950" dirty="0">
                <a:latin typeface="Palatino Linotype"/>
                <a:cs typeface="Palatino Linotype"/>
              </a:rPr>
              <a:t>Spring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5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just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added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new</a:t>
            </a:r>
            <a:r>
              <a:rPr sz="3950" spc="-10" dirty="0">
                <a:latin typeface="Palatino Linotype"/>
                <a:cs typeface="Palatino Linotype"/>
              </a:rPr>
              <a:t> features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spc="5" dirty="0">
                <a:latin typeface="Palatino Linotype"/>
                <a:cs typeface="Palatino Linotype"/>
              </a:rPr>
              <a:t>…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8751430"/>
            <a:ext cx="109156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1959" indent="-429895">
              <a:lnSpc>
                <a:spcPct val="100000"/>
              </a:lnSpc>
              <a:spcBef>
                <a:spcPts val="10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41325" algn="l"/>
                <a:tab pos="442595" algn="l"/>
              </a:tabLst>
            </a:pPr>
            <a:r>
              <a:rPr sz="3950" dirty="0">
                <a:latin typeface="Palatino Linotype"/>
                <a:cs typeface="Palatino Linotype"/>
              </a:rPr>
              <a:t>But </a:t>
            </a:r>
            <a:r>
              <a:rPr sz="3950" b="1" dirty="0">
                <a:latin typeface="Palatino Linotype"/>
                <a:cs typeface="Palatino Linotype"/>
              </a:rPr>
              <a:t>core Spring 4 features are </a:t>
            </a:r>
            <a:r>
              <a:rPr sz="3950" b="1" spc="-5" dirty="0">
                <a:latin typeface="Palatino Linotype"/>
                <a:cs typeface="Palatino Linotype"/>
              </a:rPr>
              <a:t>still</a:t>
            </a:r>
            <a:r>
              <a:rPr sz="3950" b="1" dirty="0">
                <a:latin typeface="Palatino Linotype"/>
                <a:cs typeface="Palatino Linotype"/>
              </a:rPr>
              <a:t> the same :-)</a:t>
            </a:r>
            <a:endParaRPr sz="395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5118" y="6608705"/>
            <a:ext cx="6808503" cy="36457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264382" y="6715890"/>
            <a:ext cx="5220335" cy="31356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indent="-1270" algn="ctr">
              <a:lnSpc>
                <a:spcPct val="129600"/>
              </a:lnSpc>
              <a:spcBef>
                <a:spcPts val="5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Inversion of Control </a:t>
            </a: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r>
              <a:rPr sz="39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Injection </a:t>
            </a:r>
            <a:r>
              <a:rPr sz="3950" b="1" spc="-10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9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AOP</a:t>
            </a:r>
            <a:endParaRPr sz="3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39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MVC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7218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5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90" dirty="0">
                <a:latin typeface="Times New Roman"/>
                <a:cs typeface="Times New Roman"/>
              </a:rPr>
              <a:t>Specific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70" dirty="0">
                <a:latin typeface="Times New Roman"/>
                <a:cs typeface="Times New Roman"/>
              </a:rPr>
              <a:t>Features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3224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452146"/>
            <a:ext cx="17329150" cy="1449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4250" spc="-25" dirty="0">
                <a:latin typeface="Palatino Linotype"/>
                <a:cs typeface="Palatino Linotype"/>
              </a:rPr>
              <a:t>However,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videos that</a:t>
            </a:r>
            <a:r>
              <a:rPr sz="4250" spc="15" dirty="0">
                <a:latin typeface="Palatino Linotype"/>
                <a:cs typeface="Palatino Linotype"/>
              </a:rPr>
              <a:t> cover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5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specific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features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10" dirty="0">
                <a:latin typeface="Palatino Linotype"/>
                <a:cs typeface="Palatino Linotype"/>
              </a:rPr>
              <a:t> not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work </a:t>
            </a:r>
            <a:r>
              <a:rPr sz="4250" spc="-10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4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(as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expected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right)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90652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example,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5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40" dirty="0">
                <a:latin typeface="Palatino Linotype"/>
                <a:cs typeface="Palatino Linotype"/>
              </a:rPr>
              <a:t>WebFlux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707190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950438"/>
            <a:ext cx="102882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those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videos,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give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label: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90873" y="6236660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1" y="0"/>
                </a:moveTo>
                <a:lnTo>
                  <a:pt x="400704" y="579"/>
                </a:lnTo>
                <a:lnTo>
                  <a:pt x="358123" y="10786"/>
                </a:lnTo>
                <a:lnTo>
                  <a:pt x="319217" y="29748"/>
                </a:lnTo>
                <a:lnTo>
                  <a:pt x="285300" y="56637"/>
                </a:lnTo>
                <a:lnTo>
                  <a:pt x="257692" y="90621"/>
                </a:lnTo>
                <a:lnTo>
                  <a:pt x="240147" y="125884"/>
                </a:lnTo>
                <a:lnTo>
                  <a:pt x="226232" y="165568"/>
                </a:lnTo>
                <a:lnTo>
                  <a:pt x="213456" y="213845"/>
                </a:lnTo>
                <a:lnTo>
                  <a:pt x="199328" y="274888"/>
                </a:lnTo>
                <a:lnTo>
                  <a:pt x="27909" y="1029114"/>
                </a:lnTo>
                <a:lnTo>
                  <a:pt x="14082" y="1091091"/>
                </a:lnTo>
                <a:lnTo>
                  <a:pt x="4640" y="1140571"/>
                </a:lnTo>
                <a:lnTo>
                  <a:pt x="0" y="1182527"/>
                </a:lnTo>
                <a:lnTo>
                  <a:pt x="580" y="1221933"/>
                </a:lnTo>
                <a:lnTo>
                  <a:pt x="10786" y="1264513"/>
                </a:lnTo>
                <a:lnTo>
                  <a:pt x="29748" y="1303419"/>
                </a:lnTo>
                <a:lnTo>
                  <a:pt x="56635" y="1337335"/>
                </a:lnTo>
                <a:lnTo>
                  <a:pt x="90619" y="1364942"/>
                </a:lnTo>
                <a:lnTo>
                  <a:pt x="125884" y="1382492"/>
                </a:lnTo>
                <a:lnTo>
                  <a:pt x="165571" y="1396407"/>
                </a:lnTo>
                <a:lnTo>
                  <a:pt x="213851" y="1409183"/>
                </a:lnTo>
                <a:lnTo>
                  <a:pt x="3197128" y="2087201"/>
                </a:lnTo>
                <a:lnTo>
                  <a:pt x="3246606" y="2096642"/>
                </a:lnTo>
                <a:lnTo>
                  <a:pt x="3288562" y="2101281"/>
                </a:lnTo>
                <a:lnTo>
                  <a:pt x="3327965" y="2100702"/>
                </a:lnTo>
                <a:lnTo>
                  <a:pt x="3370545" y="2090495"/>
                </a:lnTo>
                <a:lnTo>
                  <a:pt x="3409452" y="2071532"/>
                </a:lnTo>
                <a:lnTo>
                  <a:pt x="3443368" y="2044644"/>
                </a:lnTo>
                <a:lnTo>
                  <a:pt x="3470977" y="2010659"/>
                </a:lnTo>
                <a:lnTo>
                  <a:pt x="3488526" y="1975397"/>
                </a:lnTo>
                <a:lnTo>
                  <a:pt x="3502442" y="1935713"/>
                </a:lnTo>
                <a:lnTo>
                  <a:pt x="3515218" y="1887435"/>
                </a:lnTo>
                <a:lnTo>
                  <a:pt x="3529352" y="1826393"/>
                </a:lnTo>
                <a:lnTo>
                  <a:pt x="3700760" y="1072166"/>
                </a:lnTo>
                <a:lnTo>
                  <a:pt x="3714591" y="1010189"/>
                </a:lnTo>
                <a:lnTo>
                  <a:pt x="3724033" y="960710"/>
                </a:lnTo>
                <a:lnTo>
                  <a:pt x="3728671" y="918754"/>
                </a:lnTo>
                <a:lnTo>
                  <a:pt x="3728089" y="879347"/>
                </a:lnTo>
                <a:lnTo>
                  <a:pt x="3717883" y="836769"/>
                </a:lnTo>
                <a:lnTo>
                  <a:pt x="3698921" y="797862"/>
                </a:lnTo>
                <a:lnTo>
                  <a:pt x="3672034" y="763946"/>
                </a:lnTo>
                <a:lnTo>
                  <a:pt x="3638050" y="736339"/>
                </a:lnTo>
                <a:lnTo>
                  <a:pt x="3602787" y="718789"/>
                </a:lnTo>
                <a:lnTo>
                  <a:pt x="3563103" y="704873"/>
                </a:lnTo>
                <a:lnTo>
                  <a:pt x="3514827" y="692097"/>
                </a:lnTo>
                <a:lnTo>
                  <a:pt x="593502" y="27903"/>
                </a:lnTo>
                <a:lnTo>
                  <a:pt x="531547" y="14080"/>
                </a:lnTo>
                <a:lnTo>
                  <a:pt x="482068" y="4638"/>
                </a:lnTo>
                <a:lnTo>
                  <a:pt x="440111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720000">
            <a:off x="13206229" y="7064730"/>
            <a:ext cx="2899344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44" baseline="2415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sz="5175" b="1" spc="-44" baseline="1610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3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175" b="1" spc="-52" baseline="-1610" dirty="0">
                <a:solidFill>
                  <a:srgbClr val="FFFFFF"/>
                </a:solidFill>
                <a:latin typeface="Arial"/>
                <a:cs typeface="Arial"/>
              </a:rPr>
              <a:t>nly</a:t>
            </a:r>
            <a:endParaRPr sz="5175" baseline="-161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0785" marR="15240" indent="-2450465">
              <a:lnSpc>
                <a:spcPct val="100000"/>
              </a:lnSpc>
              <a:spcBef>
                <a:spcPts val="135"/>
              </a:spcBef>
            </a:pPr>
            <a:r>
              <a:rPr spc="-140" dirty="0"/>
              <a:t>Spring</a:t>
            </a:r>
            <a:r>
              <a:rPr spc="-434" dirty="0"/>
              <a:t> </a:t>
            </a:r>
            <a:r>
              <a:rPr spc="-165" dirty="0"/>
              <a:t>Framework </a:t>
            </a:r>
            <a:r>
              <a:rPr spc="-2540" dirty="0"/>
              <a:t> </a:t>
            </a:r>
            <a:r>
              <a:rPr spc="-17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534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75" dirty="0">
                <a:latin typeface="Palatino Linotype"/>
                <a:cs typeface="Palatino Linotype"/>
              </a:rPr>
              <a:t>Main</a:t>
            </a:r>
            <a:r>
              <a:rPr sz="6500" spc="-130" dirty="0">
                <a:latin typeface="Palatino Linotype"/>
                <a:cs typeface="Palatino Linotype"/>
              </a:rPr>
              <a:t> </a:t>
            </a:r>
            <a:r>
              <a:rPr sz="6500" spc="-155" dirty="0">
                <a:latin typeface="Palatino Linotype"/>
                <a:cs typeface="Palatino Linotype"/>
              </a:rPr>
              <a:t>Objective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82009" y="2472826"/>
            <a:ext cx="15140305" cy="3583940"/>
            <a:chOff x="2482009" y="2472826"/>
            <a:chExt cx="15140305" cy="3583940"/>
          </a:xfrm>
        </p:grpSpPr>
        <p:sp>
          <p:nvSpPr>
            <p:cNvPr id="4" name="object 4"/>
            <p:cNvSpPr/>
            <p:nvPr/>
          </p:nvSpPr>
          <p:spPr>
            <a:xfrm>
              <a:off x="2660014" y="2588005"/>
              <a:ext cx="14784069" cy="3123565"/>
            </a:xfrm>
            <a:custGeom>
              <a:avLst/>
              <a:gdLst/>
              <a:ahLst/>
              <a:cxnLst/>
              <a:rect l="l" t="t" r="r" b="b"/>
              <a:pathLst>
                <a:path w="14784069" h="3123565">
                  <a:moveTo>
                    <a:pt x="0" y="0"/>
                  </a:moveTo>
                  <a:lnTo>
                    <a:pt x="14784072" y="0"/>
                  </a:lnTo>
                  <a:lnTo>
                    <a:pt x="14784072" y="3122941"/>
                  </a:lnTo>
                  <a:lnTo>
                    <a:pt x="0" y="312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2009" y="2472826"/>
              <a:ext cx="15140083" cy="35836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14439" y="2678317"/>
            <a:ext cx="14472285" cy="2919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b="1" spc="20" dirty="0">
                <a:latin typeface="Palatino Linotype"/>
                <a:cs typeface="Palatino Linotype"/>
              </a:rPr>
              <a:t>Learn</a:t>
            </a:r>
            <a:r>
              <a:rPr sz="5900" b="1" spc="-5" dirty="0">
                <a:latin typeface="Palatino Linotype"/>
                <a:cs typeface="Palatino Linotype"/>
              </a:rPr>
              <a:t> </a:t>
            </a:r>
            <a:r>
              <a:rPr sz="5900" b="1" spc="20" dirty="0">
                <a:latin typeface="Palatino Linotype"/>
                <a:cs typeface="Palatino Linotype"/>
              </a:rPr>
              <a:t>how</a:t>
            </a:r>
            <a:r>
              <a:rPr sz="5900" b="1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to</a:t>
            </a:r>
            <a:r>
              <a:rPr sz="5900" b="1" spc="5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build</a:t>
            </a:r>
            <a:r>
              <a:rPr sz="5900" b="1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Java</a:t>
            </a:r>
            <a:r>
              <a:rPr sz="5900" b="1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applications</a:t>
            </a:r>
            <a:r>
              <a:rPr sz="5900" b="1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with</a:t>
            </a:r>
            <a:endParaRPr sz="59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350" dirty="0">
              <a:latin typeface="Palatino Linotype"/>
              <a:cs typeface="Palatino Linotype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5900" b="1" spc="15" dirty="0">
                <a:latin typeface="Palatino Linotype"/>
                <a:cs typeface="Palatino Linotype"/>
              </a:rPr>
              <a:t>Spring</a:t>
            </a:r>
            <a:r>
              <a:rPr sz="5900" b="1" spc="-15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and</a:t>
            </a:r>
            <a:r>
              <a:rPr sz="5900" b="1" spc="-10" dirty="0">
                <a:latin typeface="Palatino Linotype"/>
                <a:cs typeface="Palatino Linotype"/>
              </a:rPr>
              <a:t> </a:t>
            </a:r>
            <a:r>
              <a:rPr sz="5900" b="1" spc="15" dirty="0">
                <a:latin typeface="Palatino Linotype"/>
                <a:cs typeface="Palatino Linotype"/>
              </a:rPr>
              <a:t>Hibernate</a:t>
            </a:r>
            <a:endParaRPr sz="59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034" y="487808"/>
            <a:ext cx="90805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60" dirty="0">
                <a:latin typeface="Palatino Linotype"/>
                <a:cs typeface="Palatino Linotype"/>
              </a:rPr>
              <a:t>Sprin</a:t>
            </a:r>
            <a:r>
              <a:rPr sz="6500" b="1" spc="80" dirty="0">
                <a:latin typeface="Palatino Linotype"/>
                <a:cs typeface="Palatino Linotype"/>
              </a:rPr>
              <a:t>g</a:t>
            </a:r>
            <a:r>
              <a:rPr sz="6500" b="1" spc="-660" dirty="0">
                <a:latin typeface="Palatino Linotype"/>
                <a:cs typeface="Palatino Linotype"/>
              </a:rPr>
              <a:t> </a:t>
            </a:r>
            <a:r>
              <a:rPr sz="6500" b="1" spc="-515" dirty="0">
                <a:latin typeface="Palatino Linotype"/>
                <a:cs typeface="Palatino Linotype"/>
              </a:rPr>
              <a:t>W</a:t>
            </a:r>
            <a:r>
              <a:rPr sz="6500" b="1" spc="-140" dirty="0">
                <a:latin typeface="Palatino Linotype"/>
                <a:cs typeface="Palatino Linotype"/>
              </a:rPr>
              <a:t>ebsit</a:t>
            </a:r>
            <a:r>
              <a:rPr sz="6500" b="1" spc="-10" dirty="0">
                <a:latin typeface="Palatino Linotype"/>
                <a:cs typeface="Palatino Linotype"/>
              </a:rPr>
              <a:t>e</a:t>
            </a:r>
            <a:r>
              <a:rPr sz="6500" b="1" spc="-75" dirty="0">
                <a:latin typeface="Palatino Linotype"/>
                <a:cs typeface="Palatino Linotype"/>
              </a:rPr>
              <a:t> </a:t>
            </a:r>
            <a:r>
              <a:rPr sz="6500" b="1" spc="250" dirty="0">
                <a:latin typeface="Palatino Linotype"/>
                <a:cs typeface="Palatino Linotype"/>
              </a:rPr>
              <a:t>-</a:t>
            </a:r>
            <a:r>
              <a:rPr sz="6500" b="1" spc="-75" dirty="0">
                <a:latin typeface="Palatino Linotype"/>
                <a:cs typeface="Palatino Linotype"/>
              </a:rPr>
              <a:t> </a:t>
            </a:r>
            <a:r>
              <a:rPr sz="6500" b="1" spc="-305" dirty="0">
                <a:latin typeface="Palatino Linotype"/>
                <a:cs typeface="Palatino Linotype"/>
              </a:rPr>
              <a:t>Of</a:t>
            </a:r>
            <a:r>
              <a:rPr sz="6500" b="1" spc="-180" dirty="0">
                <a:latin typeface="Palatino Linotype"/>
                <a:cs typeface="Palatino Linotype"/>
              </a:rPr>
              <a:t>f</a:t>
            </a:r>
            <a:r>
              <a:rPr sz="6500" b="1" spc="-125" dirty="0">
                <a:latin typeface="Palatino Linotype"/>
                <a:cs typeface="Palatino Linotype"/>
              </a:rPr>
              <a:t>icial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96976" y="4003804"/>
            <a:ext cx="9552305" cy="2128520"/>
            <a:chOff x="5396976" y="4003804"/>
            <a:chExt cx="9552305" cy="2128520"/>
          </a:xfrm>
        </p:grpSpPr>
        <p:sp>
          <p:nvSpPr>
            <p:cNvPr id="4" name="object 4"/>
            <p:cNvSpPr/>
            <p:nvPr/>
          </p:nvSpPr>
          <p:spPr>
            <a:xfrm>
              <a:off x="5543568" y="4098042"/>
              <a:ext cx="9258935" cy="1751330"/>
            </a:xfrm>
            <a:custGeom>
              <a:avLst/>
              <a:gdLst/>
              <a:ahLst/>
              <a:cxnLst/>
              <a:rect l="l" t="t" r="r" b="b"/>
              <a:pathLst>
                <a:path w="9258935" h="1751329">
                  <a:moveTo>
                    <a:pt x="0" y="0"/>
                  </a:moveTo>
                  <a:lnTo>
                    <a:pt x="9258881" y="0"/>
                  </a:lnTo>
                  <a:lnTo>
                    <a:pt x="9258881" y="1751255"/>
                  </a:lnTo>
                  <a:lnTo>
                    <a:pt x="0" y="175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6976" y="4003804"/>
              <a:ext cx="9552065" cy="21282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10165" y="4123299"/>
            <a:ext cx="913447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b="1" spc="-35" dirty="0">
                <a:solidFill>
                  <a:srgbClr val="0433FF"/>
                </a:solidFill>
                <a:latin typeface="Arial"/>
                <a:cs typeface="Arial"/>
                <a:hlinkClick r:id="rId3"/>
              </a:rPr>
              <a:t>www.spring.io</a:t>
            </a:r>
            <a:endParaRPr sz="10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034" y="487808"/>
            <a:ext cx="4832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165" dirty="0">
                <a:latin typeface="Palatino Linotype"/>
                <a:cs typeface="Palatino Linotype"/>
              </a:rPr>
              <a:t>Why</a:t>
            </a:r>
            <a:r>
              <a:rPr sz="6500" b="1" spc="-140" dirty="0">
                <a:latin typeface="Palatino Linotype"/>
                <a:cs typeface="Palatino Linotype"/>
              </a:rPr>
              <a:t> </a:t>
            </a:r>
            <a:r>
              <a:rPr sz="6500" b="1" spc="-70" dirty="0">
                <a:latin typeface="Palatino Linotype"/>
                <a:cs typeface="Palatino Linotype"/>
              </a:rPr>
              <a:t>Spring?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6879" y="5061910"/>
            <a:ext cx="168236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325" dirty="0">
                <a:solidFill>
                  <a:srgbClr val="458C3B"/>
                </a:solidFill>
                <a:latin typeface="Arial MT"/>
                <a:cs typeface="Arial MT"/>
              </a:rPr>
              <a:t>Simplify</a:t>
            </a:r>
            <a:r>
              <a:rPr sz="7200" spc="-210" dirty="0">
                <a:solidFill>
                  <a:srgbClr val="458C3B"/>
                </a:solidFill>
                <a:latin typeface="Arial MT"/>
                <a:cs typeface="Arial MT"/>
              </a:rPr>
              <a:t> </a:t>
            </a:r>
            <a:r>
              <a:rPr sz="7200" spc="275" dirty="0">
                <a:solidFill>
                  <a:srgbClr val="458C3B"/>
                </a:solidFill>
                <a:latin typeface="Arial MT"/>
                <a:cs typeface="Arial MT"/>
              </a:rPr>
              <a:t>Java</a:t>
            </a:r>
            <a:r>
              <a:rPr sz="7200" spc="-204" dirty="0">
                <a:solidFill>
                  <a:srgbClr val="458C3B"/>
                </a:solidFill>
                <a:latin typeface="Arial MT"/>
                <a:cs typeface="Arial MT"/>
              </a:rPr>
              <a:t> </a:t>
            </a:r>
            <a:r>
              <a:rPr sz="7200" spc="400" dirty="0">
                <a:solidFill>
                  <a:srgbClr val="458C3B"/>
                </a:solidFill>
                <a:latin typeface="Arial MT"/>
                <a:cs typeface="Arial MT"/>
              </a:rPr>
              <a:t>Enterprise</a:t>
            </a:r>
            <a:r>
              <a:rPr sz="7200" spc="-210" dirty="0">
                <a:solidFill>
                  <a:srgbClr val="458C3B"/>
                </a:solidFill>
                <a:latin typeface="Arial MT"/>
                <a:cs typeface="Arial MT"/>
              </a:rPr>
              <a:t> </a:t>
            </a:r>
            <a:r>
              <a:rPr sz="7200" spc="310" dirty="0">
                <a:solidFill>
                  <a:srgbClr val="458C3B"/>
                </a:solidFill>
                <a:latin typeface="Arial MT"/>
                <a:cs typeface="Arial MT"/>
              </a:rPr>
              <a:t>Development</a:t>
            </a:r>
            <a:endParaRPr sz="7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772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90" dirty="0">
                <a:latin typeface="Palatino Linotype"/>
                <a:cs typeface="Palatino Linotype"/>
              </a:rPr>
              <a:t>Goals</a:t>
            </a:r>
            <a:r>
              <a:rPr sz="6500" spc="-105" dirty="0">
                <a:latin typeface="Palatino Linotype"/>
                <a:cs typeface="Palatino Linotype"/>
              </a:rPr>
              <a:t> </a:t>
            </a:r>
            <a:r>
              <a:rPr sz="6500" spc="-180" dirty="0">
                <a:latin typeface="Palatino Linotype"/>
                <a:cs typeface="Palatino Linotype"/>
              </a:rPr>
              <a:t>of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Spring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4803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358925"/>
            <a:ext cx="16445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Lightweight</a:t>
            </a:r>
            <a:r>
              <a:rPr sz="4250" spc="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development</a:t>
            </a:r>
            <a:r>
              <a:rPr sz="4250" spc="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20" dirty="0">
                <a:latin typeface="Palatino Linotype"/>
                <a:cs typeface="Palatino Linotype"/>
              </a:rPr>
              <a:t> POJOs </a:t>
            </a:r>
            <a:r>
              <a:rPr sz="4250" spc="10" dirty="0">
                <a:latin typeface="Palatino Linotype"/>
                <a:cs typeface="Palatino Linotype"/>
              </a:rPr>
              <a:t>(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P</a:t>
            </a:r>
            <a:r>
              <a:rPr sz="4250" spc="10" dirty="0">
                <a:latin typeface="Palatino Linotype"/>
                <a:cs typeface="Palatino Linotype"/>
              </a:rPr>
              <a:t>lain-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O</a:t>
            </a:r>
            <a:r>
              <a:rPr sz="4250" spc="10" dirty="0">
                <a:latin typeface="Palatino Linotype"/>
                <a:cs typeface="Palatino Linotype"/>
              </a:rPr>
              <a:t>ld-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J</a:t>
            </a:r>
            <a:r>
              <a:rPr sz="4250" spc="10" dirty="0">
                <a:latin typeface="Palatino Linotype"/>
                <a:cs typeface="Palatino Linotype"/>
              </a:rPr>
              <a:t>ava-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O</a:t>
            </a:r>
            <a:r>
              <a:rPr sz="4250" spc="10" dirty="0">
                <a:latin typeface="Palatino Linotype"/>
                <a:cs typeface="Palatino Linotype"/>
              </a:rPr>
              <a:t>bjects)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3218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10722"/>
            <a:ext cx="116998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10" dirty="0">
                <a:latin typeface="Palatino Linotype"/>
                <a:cs typeface="Palatino Linotype"/>
              </a:rPr>
              <a:t> injection</a:t>
            </a:r>
            <a:r>
              <a:rPr sz="4250" spc="15" dirty="0">
                <a:latin typeface="Palatino Linotype"/>
                <a:cs typeface="Palatino Linotype"/>
              </a:rPr>
              <a:t> 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promote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loose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coupling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7839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662519"/>
            <a:ext cx="168421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Declarative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programming</a:t>
            </a:r>
            <a:r>
              <a:rPr sz="4250" spc="3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-13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Aspect-Oriented-Programming</a:t>
            </a:r>
            <a:r>
              <a:rPr sz="4250" spc="3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(AOP)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93577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814317"/>
            <a:ext cx="75082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Minimize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boilerplate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1702" y="1145474"/>
            <a:ext cx="6400800" cy="9338945"/>
            <a:chOff x="6851702" y="1145474"/>
            <a:chExt cx="6400800" cy="9338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1702" y="1145474"/>
              <a:ext cx="6400694" cy="9338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20" y="1271125"/>
              <a:ext cx="5981854" cy="8815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3115" y="1155945"/>
              <a:ext cx="6337868" cy="9276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2256" y="1528328"/>
              <a:ext cx="2000528" cy="1767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3668" y="1570213"/>
              <a:ext cx="1916760" cy="168401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78134" y="584140"/>
            <a:ext cx="27482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/>
              <a:t>Core</a:t>
            </a:r>
            <a:r>
              <a:rPr sz="2950" spc="-55" dirty="0"/>
              <a:t> </a:t>
            </a:r>
            <a:r>
              <a:rPr sz="2950" spc="5" dirty="0"/>
              <a:t>Container</a:t>
            </a:r>
            <a:endParaRPr sz="2950"/>
          </a:p>
        </p:txBody>
      </p:sp>
      <p:sp>
        <p:nvSpPr>
          <p:cNvPr id="9" name="object 9"/>
          <p:cNvSpPr txBox="1"/>
          <p:nvPr/>
        </p:nvSpPr>
        <p:spPr>
          <a:xfrm>
            <a:off x="9756636" y="2374662"/>
            <a:ext cx="5911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Beans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62256" y="3671530"/>
            <a:ext cx="2000885" cy="1767839"/>
            <a:chOff x="9062256" y="3671530"/>
            <a:chExt cx="2000885" cy="176783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2256" y="3671530"/>
              <a:ext cx="2000528" cy="17677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3668" y="3713414"/>
              <a:ext cx="1916760" cy="16840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19461" y="4521193"/>
            <a:ext cx="45529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62256" y="5814731"/>
            <a:ext cx="2000885" cy="1767839"/>
            <a:chOff x="9062256" y="5814731"/>
            <a:chExt cx="2000885" cy="1767839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2256" y="5814731"/>
              <a:ext cx="2000528" cy="17677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3668" y="5856616"/>
              <a:ext cx="1916760" cy="168401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798519" y="6667724"/>
            <a:ext cx="5073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62256" y="7957933"/>
            <a:ext cx="2000885" cy="1767839"/>
            <a:chOff x="9062256" y="7957933"/>
            <a:chExt cx="2000885" cy="1767839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2256" y="7957933"/>
              <a:ext cx="2000528" cy="17677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3668" y="7999818"/>
              <a:ext cx="1916760" cy="16840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683339" y="8803785"/>
            <a:ext cx="72707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ontext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10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4479" y="1047637"/>
            <a:ext cx="6235700" cy="9095105"/>
            <a:chOff x="6934479" y="1047637"/>
            <a:chExt cx="6235700" cy="9095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479" y="1047637"/>
              <a:ext cx="6235140" cy="90949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97" y="1173288"/>
              <a:ext cx="5816304" cy="85713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892" y="1058108"/>
              <a:ext cx="6172314" cy="903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780" y="1422213"/>
              <a:ext cx="1947479" cy="1721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0193" y="1464097"/>
              <a:ext cx="1863710" cy="16374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86499" y="500373"/>
            <a:ext cx="19259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/>
              <a:t>Web</a:t>
            </a:r>
            <a:r>
              <a:rPr sz="2950" spc="-55" dirty="0"/>
              <a:t> </a:t>
            </a:r>
            <a:r>
              <a:rPr sz="2950" spc="5" dirty="0"/>
              <a:t>Layer</a:t>
            </a:r>
            <a:endParaRPr sz="2950"/>
          </a:p>
        </p:txBody>
      </p:sp>
      <p:sp>
        <p:nvSpPr>
          <p:cNvPr id="9" name="object 9"/>
          <p:cNvSpPr txBox="1"/>
          <p:nvPr/>
        </p:nvSpPr>
        <p:spPr>
          <a:xfrm>
            <a:off x="9725223" y="2238540"/>
            <a:ext cx="6546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Servlet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88780" y="3506099"/>
            <a:ext cx="1947545" cy="1721485"/>
            <a:chOff x="9088780" y="3506099"/>
            <a:chExt cx="1947545" cy="172148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780" y="3506099"/>
              <a:ext cx="1947479" cy="17211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0193" y="3547984"/>
              <a:ext cx="1863712" cy="163740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36747" y="4332716"/>
            <a:ext cx="10382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eb</a:t>
            </a: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ocket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88780" y="5589986"/>
            <a:ext cx="1947545" cy="1721485"/>
            <a:chOff x="9088780" y="5589986"/>
            <a:chExt cx="1947545" cy="172148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780" y="5589986"/>
              <a:ext cx="1947479" cy="17211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0193" y="5631870"/>
              <a:ext cx="1863710" cy="163740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840403" y="6416423"/>
            <a:ext cx="4203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eb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88780" y="7673873"/>
            <a:ext cx="1947545" cy="1721485"/>
            <a:chOff x="9088780" y="7673873"/>
            <a:chExt cx="1947545" cy="172148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780" y="7673873"/>
              <a:ext cx="1947479" cy="17211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0193" y="7715758"/>
              <a:ext cx="1863710" cy="163740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735694" y="8489658"/>
            <a:ext cx="622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FFFFFF"/>
                </a:solidFill>
                <a:latin typeface="Arial"/>
                <a:cs typeface="Arial"/>
              </a:rPr>
              <a:t>Portlet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10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9836" y="1054811"/>
            <a:ext cx="6224905" cy="9079230"/>
            <a:chOff x="6939836" y="1054811"/>
            <a:chExt cx="6224905" cy="9079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9836" y="1054811"/>
              <a:ext cx="6224426" cy="90791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9254" y="1180462"/>
              <a:ext cx="5805586" cy="8555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1249" y="1065282"/>
              <a:ext cx="6161600" cy="90163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497" y="1428852"/>
              <a:ext cx="1944046" cy="1718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909" y="1470736"/>
              <a:ext cx="1860279" cy="16343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74479" y="510844"/>
            <a:ext cx="33648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/>
              <a:t>Data</a:t>
            </a:r>
            <a:r>
              <a:rPr sz="2950" spc="-135" dirty="0"/>
              <a:t> </a:t>
            </a:r>
            <a:r>
              <a:rPr sz="2950" spc="10" dirty="0"/>
              <a:t>Access</a:t>
            </a:r>
            <a:r>
              <a:rPr sz="2950" spc="-20" dirty="0"/>
              <a:t> </a:t>
            </a:r>
            <a:r>
              <a:rPr sz="2950" spc="5" dirty="0"/>
              <a:t>Layer</a:t>
            </a:r>
            <a:endParaRPr sz="2950"/>
          </a:p>
        </p:txBody>
      </p:sp>
      <p:sp>
        <p:nvSpPr>
          <p:cNvPr id="9" name="object 9"/>
          <p:cNvSpPr txBox="1"/>
          <p:nvPr/>
        </p:nvSpPr>
        <p:spPr>
          <a:xfrm>
            <a:off x="9777577" y="2249010"/>
            <a:ext cx="5391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90497" y="3508900"/>
            <a:ext cx="1944370" cy="1718310"/>
            <a:chOff x="9090497" y="3508900"/>
            <a:chExt cx="1944370" cy="171831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497" y="3508900"/>
              <a:ext cx="1944046" cy="1718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1909" y="3550784"/>
              <a:ext cx="1860279" cy="16343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19461" y="4322246"/>
            <a:ext cx="4654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5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64169" y="5588948"/>
            <a:ext cx="2067560" cy="1718310"/>
            <a:chOff x="8964169" y="5588948"/>
            <a:chExt cx="2067560" cy="171831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4169" y="5588948"/>
              <a:ext cx="2067205" cy="1718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5581" y="5630831"/>
              <a:ext cx="1983434" cy="16343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390154" y="6405952"/>
            <a:ext cx="118872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5" dirty="0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14526" y="7668997"/>
            <a:ext cx="1944370" cy="1718310"/>
            <a:chOff x="7914526" y="7668997"/>
            <a:chExt cx="1944370" cy="171831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4526" y="7668997"/>
              <a:ext cx="1944046" cy="17181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5938" y="7710880"/>
              <a:ext cx="1860279" cy="163439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646722" y="8489658"/>
            <a:ext cx="45529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5" dirty="0">
                <a:solidFill>
                  <a:srgbClr val="FFFFFF"/>
                </a:solidFill>
                <a:latin typeface="Arial"/>
                <a:cs typeface="Arial"/>
              </a:rPr>
              <a:t>OXM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443797" y="7668997"/>
            <a:ext cx="1944370" cy="1718310"/>
            <a:chOff x="10443797" y="7668997"/>
            <a:chExt cx="1944370" cy="171831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797" y="7668997"/>
              <a:ext cx="1944046" cy="1718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5210" y="7710880"/>
              <a:ext cx="1860278" cy="16343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201618" y="8489658"/>
            <a:ext cx="41338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JMS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10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2229" y="924095"/>
            <a:ext cx="6419850" cy="9366885"/>
            <a:chOff x="6842229" y="924095"/>
            <a:chExt cx="6419850" cy="9366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229" y="924095"/>
              <a:ext cx="6419640" cy="9366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1647" y="1049746"/>
              <a:ext cx="6000803" cy="88432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3642" y="934566"/>
              <a:ext cx="6356814" cy="93039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9220" y="1307897"/>
              <a:ext cx="2006599" cy="1773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0633" y="1349779"/>
              <a:ext cx="1922832" cy="16893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14256" y="364251"/>
            <a:ext cx="24765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/>
              <a:t>Infrastructure</a:t>
            </a:r>
            <a:endParaRPr sz="2950"/>
          </a:p>
        </p:txBody>
      </p:sp>
      <p:sp>
        <p:nvSpPr>
          <p:cNvPr id="9" name="object 9"/>
          <p:cNvSpPr txBox="1"/>
          <p:nvPr/>
        </p:nvSpPr>
        <p:spPr>
          <a:xfrm>
            <a:off x="9840403" y="2144302"/>
            <a:ext cx="4343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AOP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59220" y="3457887"/>
            <a:ext cx="2006600" cy="1773555"/>
            <a:chOff x="9059220" y="3457887"/>
            <a:chExt cx="2006600" cy="1773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9220" y="3457887"/>
              <a:ext cx="2006599" cy="17731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0633" y="3499769"/>
              <a:ext cx="1922830" cy="1689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672869" y="4301304"/>
            <a:ext cx="7588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pects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59220" y="5607877"/>
            <a:ext cx="2006600" cy="1773555"/>
            <a:chOff x="9059220" y="5607877"/>
            <a:chExt cx="2006600" cy="177355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9220" y="5607877"/>
              <a:ext cx="2006599" cy="17731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0633" y="5649759"/>
              <a:ext cx="1922832" cy="16893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484393" y="6479249"/>
            <a:ext cx="113347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b="1" dirty="0">
                <a:solidFill>
                  <a:srgbClr val="FFFFFF"/>
                </a:solidFill>
                <a:latin typeface="Arial"/>
                <a:cs typeface="Arial"/>
              </a:rPr>
              <a:t>Instrumentat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5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59220" y="7757866"/>
            <a:ext cx="2006600" cy="1773555"/>
            <a:chOff x="9059220" y="7757866"/>
            <a:chExt cx="2006600" cy="17735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9220" y="7757866"/>
              <a:ext cx="2006599" cy="17731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0633" y="7799750"/>
              <a:ext cx="1922832" cy="168934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547218" y="8594367"/>
            <a:ext cx="9994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Messaging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0325" y="971872"/>
            <a:ext cx="6583680" cy="9608820"/>
            <a:chOff x="6760325" y="971872"/>
            <a:chExt cx="6583680" cy="9608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0325" y="971872"/>
              <a:ext cx="6583448" cy="96082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9743" y="1097522"/>
              <a:ext cx="6164611" cy="90846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1737" y="982342"/>
              <a:ext cx="6520623" cy="95453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2976" y="1542249"/>
              <a:ext cx="2059088" cy="18192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389" y="1584132"/>
              <a:ext cx="1975316" cy="17354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07440" y="395664"/>
            <a:ext cx="18834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50" dirty="0"/>
              <a:t>Test</a:t>
            </a:r>
            <a:r>
              <a:rPr sz="2950" spc="-60" dirty="0"/>
              <a:t> </a:t>
            </a:r>
            <a:r>
              <a:rPr sz="2950" spc="5" dirty="0"/>
              <a:t>Layer</a:t>
            </a:r>
            <a:endParaRPr sz="2950"/>
          </a:p>
        </p:txBody>
      </p:sp>
      <p:sp>
        <p:nvSpPr>
          <p:cNvPr id="9" name="object 9"/>
          <p:cNvSpPr txBox="1"/>
          <p:nvPr/>
        </p:nvSpPr>
        <p:spPr>
          <a:xfrm>
            <a:off x="9850873" y="2406074"/>
            <a:ext cx="39179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32976" y="4719003"/>
            <a:ext cx="2059305" cy="1819275"/>
            <a:chOff x="9032976" y="4719003"/>
            <a:chExt cx="2059305" cy="18192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2976" y="4719003"/>
              <a:ext cx="2059088" cy="18192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389" y="4760886"/>
              <a:ext cx="1975314" cy="17354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47218" y="5589223"/>
            <a:ext cx="9994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32976" y="7895756"/>
            <a:ext cx="2059305" cy="1819275"/>
            <a:chOff x="9032976" y="7895756"/>
            <a:chExt cx="2059305" cy="18192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2976" y="7895756"/>
              <a:ext cx="2059088" cy="18192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389" y="7937640"/>
              <a:ext cx="1975316" cy="173546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798519" y="8761901"/>
            <a:ext cx="5073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50" b="1" spc="15" dirty="0">
                <a:solidFill>
                  <a:srgbClr val="FFFFFF"/>
                </a:solidFill>
                <a:latin typeface="Arial"/>
                <a:cs typeface="Arial"/>
              </a:rPr>
              <a:t>ock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7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2954" y="10583836"/>
            <a:ext cx="298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2412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95" dirty="0">
                <a:latin typeface="Palatino Linotype"/>
                <a:cs typeface="Palatino Linotype"/>
              </a:rPr>
              <a:t>Wha</a:t>
            </a:r>
            <a:r>
              <a:rPr sz="6500" spc="105" dirty="0">
                <a:latin typeface="Palatino Linotype"/>
                <a:cs typeface="Palatino Linotype"/>
              </a:rPr>
              <a:t>t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Ar</a:t>
            </a:r>
            <a:r>
              <a:rPr sz="6500" spc="85" dirty="0">
                <a:latin typeface="Palatino Linotype"/>
                <a:cs typeface="Palatino Linotype"/>
              </a:rPr>
              <a:t>e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Sprin</a:t>
            </a:r>
            <a:r>
              <a:rPr sz="6500" spc="80" dirty="0">
                <a:latin typeface="Palatino Linotype"/>
                <a:cs typeface="Palatino Linotype"/>
              </a:rPr>
              <a:t>g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75" dirty="0">
                <a:latin typeface="Palatino Linotype"/>
                <a:cs typeface="Palatino Linotype"/>
              </a:rPr>
              <a:t>“Projects”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261130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2489842"/>
            <a:ext cx="168795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Additional </a:t>
            </a:r>
            <a:r>
              <a:rPr sz="4250" spc="15" dirty="0">
                <a:latin typeface="Palatino Linotype"/>
                <a:cs typeface="Palatino Linotype"/>
              </a:rPr>
              <a:t>Spring </a:t>
            </a:r>
            <a:r>
              <a:rPr sz="4250" b="1" i="1" spc="15" dirty="0">
                <a:latin typeface="Palatino Linotype"/>
                <a:cs typeface="Palatino Linotype"/>
              </a:rPr>
              <a:t>modules</a:t>
            </a:r>
            <a:r>
              <a:rPr sz="4250" b="1" i="1" spc="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built-on </a:t>
            </a:r>
            <a:r>
              <a:rPr sz="4250" spc="15" dirty="0">
                <a:latin typeface="Palatino Linotype"/>
                <a:cs typeface="Palatino Linotype"/>
              </a:rPr>
              <a:t>top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core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Framework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376310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3641638"/>
            <a:ext cx="65970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what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491489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4793436"/>
            <a:ext cx="64293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Cloud,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0869" y="606669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68" y="5945233"/>
            <a:ext cx="70948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Batch,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Security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0869" y="721849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68" y="7097031"/>
            <a:ext cx="9064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16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Android,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10" dirty="0">
                <a:latin typeface="Palatino Linotype"/>
                <a:cs typeface="Palatino Linotype"/>
              </a:rPr>
              <a:t>Web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Flow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0869" y="837029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68" y="8248828"/>
            <a:ext cx="84429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10" dirty="0">
                <a:latin typeface="Palatino Linotype"/>
                <a:cs typeface="Palatino Linotype"/>
              </a:rPr>
              <a:t>Web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Services,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LDAP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6167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60" dirty="0">
                <a:latin typeface="Palatino Linotype"/>
                <a:cs typeface="Palatino Linotype"/>
              </a:rPr>
              <a:t>Course</a:t>
            </a:r>
            <a:r>
              <a:rPr sz="6500" spc="-110" dirty="0">
                <a:latin typeface="Palatino Linotype"/>
                <a:cs typeface="Palatino Linotype"/>
              </a:rPr>
              <a:t> </a:t>
            </a:r>
            <a:r>
              <a:rPr sz="6500" spc="-70" dirty="0">
                <a:latin typeface="Palatino Linotype"/>
                <a:cs typeface="Palatino Linotype"/>
              </a:rPr>
              <a:t>Road</a:t>
            </a:r>
            <a:r>
              <a:rPr sz="6500" spc="-105" dirty="0">
                <a:latin typeface="Palatino Linotype"/>
                <a:cs typeface="Palatino Linotype"/>
              </a:rPr>
              <a:t> </a:t>
            </a:r>
            <a:r>
              <a:rPr sz="6500" spc="-275" dirty="0">
                <a:latin typeface="Palatino Linotype"/>
                <a:cs typeface="Palatino Linotype"/>
              </a:rPr>
              <a:t>Map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4803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358925"/>
            <a:ext cx="149948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68451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Getting Started with Spring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5" dirty="0">
                <a:latin typeface="Palatino Linotype"/>
                <a:cs typeface="Palatino Linotype"/>
              </a:rPr>
              <a:t> Hibernate:	</a:t>
            </a:r>
            <a:r>
              <a:rPr sz="4250" spc="20" dirty="0">
                <a:latin typeface="Palatino Linotype"/>
                <a:cs typeface="Palatino Linotype"/>
              </a:rPr>
              <a:t>Dev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Environment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3218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10722"/>
            <a:ext cx="1418081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Apply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</a:t>
            </a:r>
            <a:r>
              <a:rPr sz="4250" spc="10" dirty="0">
                <a:latin typeface="Palatino Linotype"/>
                <a:cs typeface="Palatino Linotype"/>
              </a:rPr>
              <a:t>Inversion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Control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10" dirty="0">
                <a:latin typeface="Palatino Linotype"/>
                <a:cs typeface="Palatino Linotype"/>
              </a:rPr>
              <a:t> 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7839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662519"/>
            <a:ext cx="122720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80" dirty="0">
                <a:latin typeface="Palatino Linotype"/>
                <a:cs typeface="Palatino Linotype"/>
              </a:rPr>
              <a:t>object/relational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mapping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93577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814317"/>
            <a:ext cx="124504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Leverage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develop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CRUD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34" y="808757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932" y="7966114"/>
            <a:ext cx="45116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much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more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26" y="481660"/>
            <a:ext cx="2020880" cy="81672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32405" y="2471129"/>
            <a:ext cx="16439515" cy="8303895"/>
            <a:chOff x="1832405" y="2471129"/>
            <a:chExt cx="16439515" cy="8303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8997" y="2565366"/>
              <a:ext cx="16146105" cy="7926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240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CBA4B8AC-3870-6F99-5CEE-D95261EC7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4634" y="374723"/>
            <a:ext cx="12934830" cy="1709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135"/>
              </a:spcBef>
            </a:pPr>
            <a:r>
              <a:rPr spc="-100" dirty="0"/>
              <a:t>Why</a:t>
            </a:r>
            <a:r>
              <a:rPr spc="-430" dirty="0"/>
              <a:t> </a:t>
            </a:r>
            <a:r>
              <a:rPr spc="-175" dirty="0"/>
              <a:t>Spring?</a:t>
            </a:r>
          </a:p>
        </p:txBody>
      </p:sp>
    </p:spTree>
    <p:extLst>
      <p:ext uri="{BB962C8B-B14F-4D97-AF65-F5344CB8AC3E}">
        <p14:creationId xmlns:p14="http://schemas.microsoft.com/office/powerpoint/2010/main" val="104525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4707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in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35" dirty="0">
                <a:latin typeface="Times New Roman"/>
                <a:cs typeface="Times New Roman"/>
              </a:rPr>
              <a:t>a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65" dirty="0">
                <a:latin typeface="Times New Roman"/>
                <a:cs typeface="Times New Roman"/>
              </a:rPr>
              <a:t>Nutshell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139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92443"/>
            <a:ext cx="132816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00" dirty="0">
                <a:latin typeface="Palatino Linotype"/>
                <a:cs typeface="Palatino Linotype"/>
              </a:rPr>
              <a:t>Very</a:t>
            </a:r>
            <a:r>
              <a:rPr sz="4250" spc="15" dirty="0">
                <a:latin typeface="Palatino Linotype"/>
                <a:cs typeface="Palatino Linotype"/>
              </a:rPr>
              <a:t> popular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framework </a:t>
            </a:r>
            <a:r>
              <a:rPr sz="4250" spc="10" dirty="0">
                <a:latin typeface="Palatino Linotype"/>
                <a:cs typeface="Palatino Linotype"/>
              </a:rPr>
              <a:t>for building</a:t>
            </a:r>
            <a:r>
              <a:rPr sz="4250" spc="15" dirty="0">
                <a:latin typeface="Palatino Linotype"/>
                <a:cs typeface="Palatino Linotype"/>
              </a:rPr>
              <a:t> Java</a:t>
            </a:r>
            <a:r>
              <a:rPr sz="4250" spc="10" dirty="0">
                <a:latin typeface="Palatino Linotype"/>
                <a:cs typeface="Palatino Linotype"/>
              </a:rPr>
              <a:t> applications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97772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856261"/>
            <a:ext cx="128473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Initially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simpler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lightweight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alternative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J2EE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8415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720079"/>
            <a:ext cx="155200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Provides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large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number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helper</a:t>
            </a:r>
            <a:r>
              <a:rPr sz="4250" spc="10" dirty="0">
                <a:latin typeface="Palatino Linotype"/>
                <a:cs typeface="Palatino Linotype"/>
              </a:rPr>
              <a:t> classes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makes</a:t>
            </a:r>
            <a:r>
              <a:rPr sz="4250" spc="10" dirty="0">
                <a:latin typeface="Palatino Linotype"/>
                <a:cs typeface="Palatino Linotype"/>
              </a:rPr>
              <a:t> things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easier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3110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>
                <a:latin typeface="Times New Roman"/>
                <a:cs typeface="Times New Roman"/>
              </a:rPr>
              <a:t>Bu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Wha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Abou</a:t>
            </a:r>
            <a:r>
              <a:rPr sz="6500" spc="190" dirty="0">
                <a:latin typeface="Times New Roman"/>
                <a:cs typeface="Times New Roman"/>
              </a:rPr>
              <a:t>t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5" dirty="0">
                <a:latin typeface="Times New Roman"/>
                <a:cs typeface="Times New Roman"/>
              </a:rPr>
              <a:t>J2EE???</a:t>
            </a:r>
            <a:endParaRPr sz="6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407" y="2761505"/>
            <a:ext cx="3341620" cy="66531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08407" y="2761505"/>
            <a:ext cx="3342004" cy="6653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Times New Roman"/>
              <a:cs typeface="Times New Roman"/>
            </a:endParaRPr>
          </a:p>
          <a:p>
            <a:pPr marL="335280" marR="334010" indent="187960">
              <a:lnSpc>
                <a:spcPts val="3960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Client-Side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Prese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tat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8905" y="2761505"/>
            <a:ext cx="3342004" cy="6653530"/>
          </a:xfrm>
          <a:prstGeom prst="rect">
            <a:avLst/>
          </a:prstGeom>
          <a:solidFill>
            <a:srgbClr val="D56F2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Times New Roman"/>
              <a:cs typeface="Times New Roman"/>
            </a:endParaRPr>
          </a:p>
          <a:p>
            <a:pPr marL="335280" marR="334010" indent="114935">
              <a:lnSpc>
                <a:spcPts val="396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Server-Side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Prese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tat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9403" y="2761505"/>
            <a:ext cx="3342004" cy="6653530"/>
          </a:xfrm>
          <a:prstGeom prst="rect">
            <a:avLst/>
          </a:prstGeom>
          <a:solidFill>
            <a:srgbClr val="5F844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450215" marR="438150" algn="ctr">
              <a:lnSpc>
                <a:spcPts val="3960"/>
              </a:lnSpc>
              <a:spcBef>
                <a:spcPts val="27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Server-S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ide  Business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49898" y="2761505"/>
            <a:ext cx="3342004" cy="6653530"/>
          </a:xfrm>
          <a:prstGeom prst="rect">
            <a:avLst/>
          </a:prstGeom>
          <a:solidFill>
            <a:srgbClr val="6C4F8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600">
              <a:latin typeface="Times New Roman"/>
              <a:cs typeface="Times New Roman"/>
            </a:endParaRPr>
          </a:p>
          <a:p>
            <a:pPr marL="690880">
              <a:lnSpc>
                <a:spcPct val="10000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95923" y="5981292"/>
            <a:ext cx="1047115" cy="213995"/>
            <a:chOff x="4795923" y="5981292"/>
            <a:chExt cx="1047115" cy="213995"/>
          </a:xfrm>
        </p:grpSpPr>
        <p:sp>
          <p:nvSpPr>
            <p:cNvPr id="9" name="object 9"/>
            <p:cNvSpPr/>
            <p:nvPr/>
          </p:nvSpPr>
          <p:spPr>
            <a:xfrm>
              <a:off x="4983352" y="6088095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4">
                  <a:moveTo>
                    <a:pt x="0" y="0"/>
                  </a:moveTo>
                  <a:lnTo>
                    <a:pt x="26177" y="0"/>
                  </a:lnTo>
                  <a:lnTo>
                    <a:pt x="646053" y="0"/>
                  </a:lnTo>
                  <a:lnTo>
                    <a:pt x="67223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5913" y="5981299"/>
              <a:ext cx="1047115" cy="213995"/>
            </a:xfrm>
            <a:custGeom>
              <a:avLst/>
              <a:gdLst/>
              <a:ahLst/>
              <a:cxnLst/>
              <a:rect l="l" t="t" r="r" b="b"/>
              <a:pathLst>
                <a:path w="1047114" h="213995">
                  <a:moveTo>
                    <a:pt x="213614" y="0"/>
                  </a:moveTo>
                  <a:lnTo>
                    <a:pt x="0" y="106807"/>
                  </a:lnTo>
                  <a:lnTo>
                    <a:pt x="213614" y="213601"/>
                  </a:lnTo>
                  <a:lnTo>
                    <a:pt x="213614" y="0"/>
                  </a:lnTo>
                  <a:close/>
                </a:path>
                <a:path w="1047114" h="213995">
                  <a:moveTo>
                    <a:pt x="1047089" y="106807"/>
                  </a:moveTo>
                  <a:lnTo>
                    <a:pt x="833488" y="0"/>
                  </a:lnTo>
                  <a:lnTo>
                    <a:pt x="833488" y="213601"/>
                  </a:lnTo>
                  <a:lnTo>
                    <a:pt x="1047089" y="106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476420" y="5981292"/>
            <a:ext cx="1047115" cy="213995"/>
            <a:chOff x="9476420" y="5981292"/>
            <a:chExt cx="1047115" cy="213995"/>
          </a:xfrm>
        </p:grpSpPr>
        <p:sp>
          <p:nvSpPr>
            <p:cNvPr id="12" name="object 12"/>
            <p:cNvSpPr/>
            <p:nvPr/>
          </p:nvSpPr>
          <p:spPr>
            <a:xfrm>
              <a:off x="9663848" y="6088095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5">
                  <a:moveTo>
                    <a:pt x="0" y="0"/>
                  </a:moveTo>
                  <a:lnTo>
                    <a:pt x="26177" y="0"/>
                  </a:lnTo>
                  <a:lnTo>
                    <a:pt x="646053" y="0"/>
                  </a:lnTo>
                  <a:lnTo>
                    <a:pt x="67223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76409" y="5981299"/>
              <a:ext cx="1047115" cy="213995"/>
            </a:xfrm>
            <a:custGeom>
              <a:avLst/>
              <a:gdLst/>
              <a:ahLst/>
              <a:cxnLst/>
              <a:rect l="l" t="t" r="r" b="b"/>
              <a:pathLst>
                <a:path w="1047115" h="213995">
                  <a:moveTo>
                    <a:pt x="213614" y="0"/>
                  </a:moveTo>
                  <a:lnTo>
                    <a:pt x="0" y="106807"/>
                  </a:lnTo>
                  <a:lnTo>
                    <a:pt x="213614" y="213601"/>
                  </a:lnTo>
                  <a:lnTo>
                    <a:pt x="213614" y="0"/>
                  </a:lnTo>
                  <a:close/>
                </a:path>
                <a:path w="1047115" h="213995">
                  <a:moveTo>
                    <a:pt x="1047102" y="106807"/>
                  </a:moveTo>
                  <a:lnTo>
                    <a:pt x="833488" y="0"/>
                  </a:lnTo>
                  <a:lnTo>
                    <a:pt x="833488" y="213601"/>
                  </a:lnTo>
                  <a:lnTo>
                    <a:pt x="1047102" y="106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156920" y="5981292"/>
            <a:ext cx="1047115" cy="213995"/>
            <a:chOff x="14156920" y="5981292"/>
            <a:chExt cx="1047115" cy="213995"/>
          </a:xfrm>
        </p:grpSpPr>
        <p:sp>
          <p:nvSpPr>
            <p:cNvPr id="15" name="object 15"/>
            <p:cNvSpPr/>
            <p:nvPr/>
          </p:nvSpPr>
          <p:spPr>
            <a:xfrm>
              <a:off x="14344349" y="6088095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5">
                  <a:moveTo>
                    <a:pt x="0" y="0"/>
                  </a:moveTo>
                  <a:lnTo>
                    <a:pt x="26177" y="0"/>
                  </a:lnTo>
                  <a:lnTo>
                    <a:pt x="646053" y="0"/>
                  </a:lnTo>
                  <a:lnTo>
                    <a:pt x="67223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156919" y="5981299"/>
              <a:ext cx="1047115" cy="213995"/>
            </a:xfrm>
            <a:custGeom>
              <a:avLst/>
              <a:gdLst/>
              <a:ahLst/>
              <a:cxnLst/>
              <a:rect l="l" t="t" r="r" b="b"/>
              <a:pathLst>
                <a:path w="1047115" h="213995">
                  <a:moveTo>
                    <a:pt x="213601" y="0"/>
                  </a:moveTo>
                  <a:lnTo>
                    <a:pt x="0" y="106807"/>
                  </a:lnTo>
                  <a:lnTo>
                    <a:pt x="213601" y="213601"/>
                  </a:lnTo>
                  <a:lnTo>
                    <a:pt x="213601" y="0"/>
                  </a:lnTo>
                  <a:close/>
                </a:path>
                <a:path w="1047115" h="213995">
                  <a:moveTo>
                    <a:pt x="1047089" y="106807"/>
                  </a:moveTo>
                  <a:lnTo>
                    <a:pt x="833475" y="0"/>
                  </a:lnTo>
                  <a:lnTo>
                    <a:pt x="833475" y="213601"/>
                  </a:lnTo>
                  <a:lnTo>
                    <a:pt x="1047089" y="106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2381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>
                <a:latin typeface="Times New Roman"/>
                <a:cs typeface="Times New Roman"/>
              </a:rPr>
              <a:t>Bu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Wha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Abou</a:t>
            </a:r>
            <a:r>
              <a:rPr sz="6500" spc="190" dirty="0">
                <a:latin typeface="Times New Roman"/>
                <a:cs typeface="Times New Roman"/>
              </a:rPr>
              <a:t>t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285" dirty="0">
                <a:latin typeface="Times New Roman"/>
                <a:cs typeface="Times New Roman"/>
              </a:rPr>
              <a:t>J</a:t>
            </a:r>
            <a:r>
              <a:rPr sz="6500" spc="-65" dirty="0">
                <a:latin typeface="Times New Roman"/>
                <a:cs typeface="Times New Roman"/>
              </a:rPr>
              <a:t>a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135" dirty="0">
                <a:latin typeface="Times New Roman"/>
                <a:cs typeface="Times New Roman"/>
              </a:rPr>
              <a:t>a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95" dirty="0">
                <a:latin typeface="Times New Roman"/>
                <a:cs typeface="Times New Roman"/>
              </a:rPr>
              <a:t>EE???</a:t>
            </a:r>
            <a:endParaRPr sz="6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06" y="2649975"/>
            <a:ext cx="2208234" cy="51802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8737" y="2646904"/>
            <a:ext cx="1835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J2EE</a:t>
            </a:r>
            <a:r>
              <a:rPr sz="3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1.2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3673051"/>
            <a:ext cx="1387475" cy="22371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algn="ctr">
              <a:lnSpc>
                <a:spcPts val="3460"/>
              </a:lnSpc>
              <a:spcBef>
                <a:spcPts val="300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Servle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 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JSP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EJB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JMS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RMI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5076" y="2649975"/>
            <a:ext cx="2208530" cy="5180330"/>
          </a:xfrm>
          <a:custGeom>
            <a:avLst/>
            <a:gdLst/>
            <a:ahLst/>
            <a:cxnLst/>
            <a:rect l="l" t="t" r="r" b="b"/>
            <a:pathLst>
              <a:path w="2208529" h="5180330">
                <a:moveTo>
                  <a:pt x="0" y="0"/>
                </a:moveTo>
                <a:lnTo>
                  <a:pt x="2208235" y="0"/>
                </a:lnTo>
                <a:lnTo>
                  <a:pt x="2208235" y="5180239"/>
                </a:lnTo>
                <a:lnTo>
                  <a:pt x="0" y="5180239"/>
                </a:lnTo>
                <a:lnTo>
                  <a:pt x="0" y="0"/>
                </a:lnTo>
                <a:close/>
              </a:path>
            </a:pathLst>
          </a:custGeom>
          <a:solidFill>
            <a:srgbClr val="615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6595" y="2646904"/>
            <a:ext cx="1835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J2EE</a:t>
            </a:r>
            <a:r>
              <a:rPr sz="3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1.3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727" y="3673051"/>
            <a:ext cx="863600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73025" algn="just">
              <a:lnSpc>
                <a:spcPts val="3460"/>
              </a:lnSpc>
              <a:spcBef>
                <a:spcPts val="300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EJB </a:t>
            </a:r>
            <a:r>
              <a:rPr sz="2950" spc="-8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CMP  JCA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3646" y="2649975"/>
            <a:ext cx="2208234" cy="51802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94924" y="2646904"/>
            <a:ext cx="1835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J2EE</a:t>
            </a:r>
            <a:r>
              <a:rPr sz="3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1.4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0216" y="3673051"/>
            <a:ext cx="2037080" cy="179768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indent="-8255" algn="ctr">
              <a:lnSpc>
                <a:spcPts val="3460"/>
              </a:lnSpc>
              <a:spcBef>
                <a:spcPts val="300"/>
              </a:spcBef>
            </a:pP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Web </a:t>
            </a:r>
            <a:r>
              <a:rPr sz="2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Services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Mgmt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Deployment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92221" y="2649975"/>
            <a:ext cx="2208530" cy="5180330"/>
          </a:xfrm>
          <a:custGeom>
            <a:avLst/>
            <a:gdLst/>
            <a:ahLst/>
            <a:cxnLst/>
            <a:rect l="l" t="t" r="r" b="b"/>
            <a:pathLst>
              <a:path w="2208529" h="5180330">
                <a:moveTo>
                  <a:pt x="0" y="0"/>
                </a:moveTo>
                <a:lnTo>
                  <a:pt x="2208225" y="0"/>
                </a:lnTo>
                <a:lnTo>
                  <a:pt x="2208225" y="5180239"/>
                </a:lnTo>
                <a:lnTo>
                  <a:pt x="0" y="5180239"/>
                </a:lnTo>
                <a:lnTo>
                  <a:pt x="0" y="0"/>
                </a:lnTo>
                <a:close/>
              </a:path>
            </a:pathLst>
          </a:custGeom>
          <a:solidFill>
            <a:srgbClr val="615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657132" y="2646904"/>
            <a:ext cx="20796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88545" y="3673051"/>
            <a:ext cx="2016760" cy="26771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04825" marR="5080" indent="-492759">
              <a:lnSpc>
                <a:spcPts val="3460"/>
              </a:lnSpc>
              <a:spcBef>
                <a:spcPts val="300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Ease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EJB 3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Arial MT"/>
                <a:cs typeface="Arial MT"/>
              </a:rPr>
              <a:t>JPA</a:t>
            </a:r>
            <a:endParaRPr sz="2950">
              <a:latin typeface="Arial MT"/>
              <a:cs typeface="Arial MT"/>
            </a:endParaRPr>
          </a:p>
          <a:p>
            <a:pPr marL="295275" marR="288925" algn="ctr">
              <a:lnSpc>
                <a:spcPts val="3460"/>
              </a:lnSpc>
              <a:spcBef>
                <a:spcPts val="5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JSF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JAXB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JAX-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WS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0791" y="2649975"/>
            <a:ext cx="2208234" cy="51802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944990" y="2646904"/>
            <a:ext cx="20796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76402" y="3673051"/>
            <a:ext cx="2016760" cy="26771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ts val="3460"/>
              </a:lnSpc>
              <a:spcBef>
                <a:spcPts val="300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Pruning,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Ease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JAX-RS 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CDI</a:t>
            </a:r>
            <a:endParaRPr sz="2950">
              <a:latin typeface="Arial MT"/>
              <a:cs typeface="Arial MT"/>
            </a:endParaRPr>
          </a:p>
          <a:p>
            <a:pPr marL="190500" marR="191135" indent="313690">
              <a:lnSpc>
                <a:spcPts val="3460"/>
              </a:lnSpc>
              <a:spcBef>
                <a:spcPts val="10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Bean-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1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alidatio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69361" y="2649975"/>
            <a:ext cx="2208530" cy="5180330"/>
          </a:xfrm>
          <a:custGeom>
            <a:avLst/>
            <a:gdLst/>
            <a:ahLst/>
            <a:cxnLst/>
            <a:rect l="l" t="t" r="r" b="b"/>
            <a:pathLst>
              <a:path w="2208530" h="5180330">
                <a:moveTo>
                  <a:pt x="0" y="0"/>
                </a:moveTo>
                <a:lnTo>
                  <a:pt x="2208225" y="0"/>
                </a:lnTo>
                <a:lnTo>
                  <a:pt x="2208225" y="5180239"/>
                </a:lnTo>
                <a:lnTo>
                  <a:pt x="0" y="5180239"/>
                </a:lnTo>
                <a:lnTo>
                  <a:pt x="0" y="0"/>
                </a:lnTo>
                <a:close/>
              </a:path>
            </a:pathLst>
          </a:custGeom>
          <a:solidFill>
            <a:srgbClr val="615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232848" y="2646904"/>
            <a:ext cx="20796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3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85202" y="3673051"/>
            <a:ext cx="1974214" cy="3116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3500"/>
              </a:lnSpc>
              <a:spcBef>
                <a:spcPts val="114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JMS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950">
              <a:latin typeface="Arial MT"/>
              <a:cs typeface="Arial MT"/>
            </a:endParaRPr>
          </a:p>
          <a:p>
            <a:pPr marL="504825" marR="497205" algn="ctr">
              <a:lnSpc>
                <a:spcPts val="3460"/>
              </a:lnSpc>
              <a:spcBef>
                <a:spcPts val="145"/>
              </a:spcBef>
            </a:pP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Ba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ch  TX</a:t>
            </a:r>
            <a:endParaRPr sz="2950">
              <a:latin typeface="Arial MT"/>
              <a:cs typeface="Arial MT"/>
            </a:endParaRPr>
          </a:p>
          <a:p>
            <a:pPr marL="12700" marR="5080" algn="ctr">
              <a:lnSpc>
                <a:spcPts val="3460"/>
              </a:lnSpc>
              <a:spcBef>
                <a:spcPts val="5"/>
              </a:spcBef>
            </a:pP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Concurrenc  y</a:t>
            </a:r>
            <a:endParaRPr sz="2950">
              <a:latin typeface="Arial MT"/>
              <a:cs typeface="Arial MT"/>
            </a:endParaRPr>
          </a:p>
          <a:p>
            <a:pPr marL="316230" marR="308610" indent="-7620" algn="ctr">
              <a:lnSpc>
                <a:spcPts val="3460"/>
              </a:lnSpc>
              <a:spcBef>
                <a:spcPts val="5"/>
              </a:spcBef>
            </a:pP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Web </a:t>
            </a:r>
            <a:r>
              <a:rPr sz="2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Socke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95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155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1999</a:t>
            </a:r>
            <a:endParaRPr sz="345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6955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2001</a:t>
            </a:r>
            <a:endParaRPr sz="345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35754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2003</a:t>
            </a:r>
            <a:endParaRPr sz="34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55025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2006</a:t>
            </a:r>
            <a:endParaRPr sz="34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363825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2009</a:t>
            </a:r>
            <a:endParaRPr sz="345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72625" y="8133649"/>
            <a:ext cx="11988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latin typeface="Arial Black"/>
                <a:cs typeface="Arial Black"/>
              </a:rPr>
              <a:t>2013</a:t>
            </a:r>
            <a:endParaRPr sz="3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1123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5" dirty="0">
                <a:latin typeface="Times New Roman"/>
                <a:cs typeface="Times New Roman"/>
              </a:rPr>
              <a:t>EJB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5" dirty="0">
                <a:latin typeface="Times New Roman"/>
                <a:cs typeface="Times New Roman"/>
              </a:rPr>
              <a:t>v1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04" dirty="0">
                <a:latin typeface="Times New Roman"/>
                <a:cs typeface="Times New Roman"/>
              </a:rPr>
              <a:t>and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5" dirty="0">
                <a:latin typeface="Times New Roman"/>
                <a:cs typeface="Times New Roman"/>
              </a:rPr>
              <a:t>v2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65" dirty="0">
                <a:latin typeface="Times New Roman"/>
                <a:cs typeface="Times New Roman"/>
              </a:rPr>
              <a:t>Complexity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05403"/>
            <a:ext cx="20320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694" y="3001239"/>
            <a:ext cx="11755755" cy="568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dirty="0">
                <a:latin typeface="Palatino Linotype"/>
                <a:cs typeface="Palatino Linotype"/>
              </a:rPr>
              <a:t>Early version of EJB (v1 and v2) </a:t>
            </a:r>
            <a:r>
              <a:rPr sz="3550" spc="-15" dirty="0">
                <a:latin typeface="Palatino Linotype"/>
                <a:cs typeface="Palatino Linotype"/>
              </a:rPr>
              <a:t>were</a:t>
            </a:r>
            <a:r>
              <a:rPr sz="3550" dirty="0">
                <a:latin typeface="Palatino Linotype"/>
                <a:cs typeface="Palatino Linotype"/>
              </a:rPr>
              <a:t> </a:t>
            </a:r>
            <a:r>
              <a:rPr sz="3550" spc="-5" dirty="0">
                <a:latin typeface="Palatino Linotype"/>
                <a:cs typeface="Palatino Linotype"/>
              </a:rPr>
              <a:t>extremely</a:t>
            </a:r>
            <a:r>
              <a:rPr sz="3550" spc="5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complex!!!</a:t>
            </a:r>
            <a:endParaRPr sz="35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76036"/>
            <a:ext cx="20320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3694" y="4582343"/>
            <a:ext cx="6631940" cy="568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dirty="0">
                <a:latin typeface="Palatino Linotype"/>
                <a:cs typeface="Palatino Linotype"/>
              </a:rPr>
              <a:t>Multiple</a:t>
            </a:r>
            <a:r>
              <a:rPr sz="3550" spc="-25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deployment</a:t>
            </a:r>
            <a:r>
              <a:rPr sz="3550" spc="-25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descriptors</a:t>
            </a:r>
            <a:endParaRPr sz="35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623621"/>
            <a:ext cx="20320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3694" y="6529927"/>
            <a:ext cx="3790950" cy="568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dirty="0">
                <a:latin typeface="Palatino Linotype"/>
                <a:cs typeface="Palatino Linotype"/>
              </a:rPr>
              <a:t>Multiple</a:t>
            </a:r>
            <a:r>
              <a:rPr sz="3550" spc="-60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interfaces</a:t>
            </a:r>
            <a:endParaRPr sz="35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8571206"/>
            <a:ext cx="20320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8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3694" y="8477512"/>
            <a:ext cx="6758305" cy="568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dirty="0">
                <a:latin typeface="Palatino Linotype"/>
                <a:cs typeface="Palatino Linotype"/>
              </a:rPr>
              <a:t>Poor</a:t>
            </a:r>
            <a:r>
              <a:rPr sz="3550" spc="-10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Performance</a:t>
            </a:r>
            <a:r>
              <a:rPr sz="3550" spc="-5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of</a:t>
            </a:r>
            <a:r>
              <a:rPr sz="3550" spc="-5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Entity</a:t>
            </a:r>
            <a:r>
              <a:rPr sz="3550" spc="-10" dirty="0">
                <a:latin typeface="Palatino Linotype"/>
                <a:cs typeface="Palatino Linotype"/>
              </a:rPr>
              <a:t> </a:t>
            </a:r>
            <a:r>
              <a:rPr sz="3550" dirty="0">
                <a:latin typeface="Palatino Linotype"/>
                <a:cs typeface="Palatino Linotype"/>
              </a:rPr>
              <a:t>Beans</a:t>
            </a:r>
            <a:endParaRPr sz="35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05260" y="3245753"/>
            <a:ext cx="5142865" cy="6938645"/>
          </a:xfrm>
          <a:prstGeom prst="rect">
            <a:avLst/>
          </a:prstGeom>
          <a:solidFill>
            <a:srgbClr val="C15E1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EJB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"/>
              <a:cs typeface="Arial"/>
            </a:endParaRPr>
          </a:p>
          <a:p>
            <a:pPr marL="981710" marR="975360" algn="ctr">
              <a:lnSpc>
                <a:spcPts val="396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Interface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Arial"/>
              <a:cs typeface="Arial"/>
            </a:endParaRPr>
          </a:p>
          <a:p>
            <a:pPr marL="374650" marR="361315" algn="ctr">
              <a:lnSpc>
                <a:spcPts val="3960"/>
              </a:lnSpc>
              <a:spcBef>
                <a:spcPts val="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Interface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EJB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Bean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9589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Times New Roman"/>
                <a:cs typeface="Times New Roman"/>
              </a:rPr>
              <a:t>J2EE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90" dirty="0">
                <a:latin typeface="Times New Roman"/>
                <a:cs typeface="Times New Roman"/>
              </a:rPr>
              <a:t>without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40" dirty="0">
                <a:latin typeface="Times New Roman"/>
                <a:cs typeface="Times New Roman"/>
              </a:rPr>
              <a:t>EJB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385132"/>
            <a:ext cx="543115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Rod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Johnson</a:t>
            </a:r>
            <a:endParaRPr sz="4250">
              <a:latin typeface="Palatino Linotype"/>
              <a:cs typeface="Palatino Linotype"/>
            </a:endParaRPr>
          </a:p>
          <a:p>
            <a:pPr marL="10071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07110" algn="l"/>
                <a:tab pos="1007744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Founder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55326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400747"/>
            <a:ext cx="114827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Book: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J2EE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Development</a:t>
            </a:r>
            <a:r>
              <a:rPr sz="4250" i="1" spc="-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without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EJB</a:t>
            </a:r>
            <a:r>
              <a:rPr sz="4250" spc="15" dirty="0">
                <a:latin typeface="Palatino Linotype"/>
                <a:cs typeface="Palatino Linotype"/>
              </a:rPr>
              <a:t>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80" dirty="0">
                <a:latin typeface="Palatino Linotype"/>
                <a:cs typeface="Palatino Linotype"/>
              </a:rPr>
              <a:t>Wrox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Press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68447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552545"/>
            <a:ext cx="146596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Book: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Java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Development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with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the</a:t>
            </a:r>
            <a:r>
              <a:rPr sz="4250" i="1" spc="10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Spring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Framework</a:t>
            </a:r>
            <a:r>
              <a:rPr sz="4250" spc="15" dirty="0">
                <a:latin typeface="Palatino Linotype"/>
                <a:cs typeface="Palatino Linotype"/>
              </a:rPr>
              <a:t>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80" dirty="0">
                <a:latin typeface="Palatino Linotype"/>
                <a:cs typeface="Palatino Linotype"/>
              </a:rPr>
              <a:t>Wrox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Press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813</Words>
  <Application>Microsoft Office PowerPoint</Application>
  <PresentationFormat>Custom</PresentationFormat>
  <Paragraphs>259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Arial MT</vt:lpstr>
      <vt:lpstr>Calibri</vt:lpstr>
      <vt:lpstr>Palatino Linotype</vt:lpstr>
      <vt:lpstr>Times New Roman</vt:lpstr>
      <vt:lpstr>Trebuchet MS</vt:lpstr>
      <vt:lpstr>Office Theme</vt:lpstr>
      <vt:lpstr>Course Introduction</vt:lpstr>
      <vt:lpstr>Main Objective</vt:lpstr>
      <vt:lpstr>Course Road Map</vt:lpstr>
      <vt:lpstr>Why Spring?</vt:lpstr>
      <vt:lpstr>Spring in a Nutshell</vt:lpstr>
      <vt:lpstr>But What About J2EE???</vt:lpstr>
      <vt:lpstr>But What About Java EE???</vt:lpstr>
      <vt:lpstr>EJB v1 and v2 - Complexity</vt:lpstr>
      <vt:lpstr>J2EE Development without EJB</vt:lpstr>
      <vt:lpstr>Release Timeline</vt:lpstr>
      <vt:lpstr>What Should You Do?</vt:lpstr>
      <vt:lpstr>UPDATE - Spring 5</vt:lpstr>
      <vt:lpstr>Spring Release Timeline - UPDATED</vt:lpstr>
      <vt:lpstr>What’s New in Spring 5</vt:lpstr>
      <vt:lpstr>View Spring 5 Release Notes</vt:lpstr>
      <vt:lpstr>Spring 5 and this course</vt:lpstr>
      <vt:lpstr>What about Spring 4 ???</vt:lpstr>
      <vt:lpstr>Spring 5 Specific Features</vt:lpstr>
      <vt:lpstr>Spring Framework  Overview</vt:lpstr>
      <vt:lpstr>PowerPoint Presentation</vt:lpstr>
      <vt:lpstr>PowerPoint Presentation</vt:lpstr>
      <vt:lpstr>Goals of Spring</vt:lpstr>
      <vt:lpstr>Core Container</vt:lpstr>
      <vt:lpstr>Web Layer</vt:lpstr>
      <vt:lpstr>Data Access Layer</vt:lpstr>
      <vt:lpstr>Infrastructure</vt:lpstr>
      <vt:lpstr>Test Layer</vt:lpstr>
      <vt:lpstr>What Are Spring “Projects”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01-spring-hibernate-intro.pdf</dc:title>
  <dc:subject>luv2code</dc:subject>
  <dc:creator>www.luv2code.com</dc:creator>
  <cp:keywords>luv2code</cp:keywords>
  <cp:lastModifiedBy>Shaurya Jaiswal</cp:lastModifiedBy>
  <cp:revision>3</cp:revision>
  <dcterms:created xsi:type="dcterms:W3CDTF">2022-08-19T06:25:42Z</dcterms:created>
  <dcterms:modified xsi:type="dcterms:W3CDTF">2022-08-19T06:52:17Z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2017-01-31T00:00:00Z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2022-08-19T00:00:00Z</vt:filetime>
  </property>
</Properties>
</file>